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24"/>
  </p:notesMasterIdLst>
  <p:sldIdLst>
    <p:sldId id="256" r:id="rId2"/>
    <p:sldId id="272" r:id="rId3"/>
    <p:sldId id="275" r:id="rId4"/>
    <p:sldId id="276" r:id="rId5"/>
    <p:sldId id="277" r:id="rId6"/>
    <p:sldId id="260" r:id="rId7"/>
    <p:sldId id="261" r:id="rId8"/>
    <p:sldId id="278" r:id="rId9"/>
    <p:sldId id="279" r:id="rId10"/>
    <p:sldId id="281" r:id="rId11"/>
    <p:sldId id="280" r:id="rId12"/>
    <p:sldId id="283" r:id="rId13"/>
    <p:sldId id="282" r:id="rId14"/>
    <p:sldId id="284" r:id="rId15"/>
    <p:sldId id="285" r:id="rId16"/>
    <p:sldId id="286" r:id="rId17"/>
    <p:sldId id="287" r:id="rId18"/>
    <p:sldId id="288" r:id="rId19"/>
    <p:sldId id="289" r:id="rId20"/>
    <p:sldId id="290" r:id="rId21"/>
    <p:sldId id="291" r:id="rId22"/>
    <p:sldId id="292"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93" d="100"/>
          <a:sy n="93" d="100"/>
        </p:scale>
        <p:origin x="84" y="27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A38CC4-1799-4C02-AFA3-CD976C591835}" type="datetimeFigureOut">
              <a:rPr lang="en-US" smtClean="0"/>
              <a:t>6/8/2022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6DE37D-785A-4E9B-814C-8C187DDB0E53}" type="slidenum">
              <a:rPr lang="en-US" smtClean="0"/>
              <a:t>‹#›</a:t>
            </a:fld>
            <a:endParaRPr lang="en-US"/>
          </a:p>
        </p:txBody>
      </p:sp>
    </p:spTree>
    <p:extLst>
      <p:ext uri="{BB962C8B-B14F-4D97-AF65-F5344CB8AC3E}">
        <p14:creationId xmlns:p14="http://schemas.microsoft.com/office/powerpoint/2010/main" val="11162390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1453F548-81A2-40BB-B3E1-67C4C9169399}"/>
              </a:ext>
            </a:extLst>
          </p:cNvPr>
          <p:cNvSpPr>
            <a:spLocks noGrp="1" noRot="1" noChangeAspect="1" noChangeArrowheads="1" noTextEdit="1"/>
          </p:cNvSpPr>
          <p:nvPr>
            <p:ph type="sldImg"/>
          </p:nvPr>
        </p:nvSpPr>
        <p:spPr>
          <a:xfrm>
            <a:off x="381000" y="685800"/>
            <a:ext cx="6096000" cy="3429000"/>
          </a:xfrm>
          <a:ln/>
        </p:spPr>
      </p:sp>
      <p:sp>
        <p:nvSpPr>
          <p:cNvPr id="6147" name="Notes Placeholder 2">
            <a:extLst>
              <a:ext uri="{FF2B5EF4-FFF2-40B4-BE49-F238E27FC236}">
                <a16:creationId xmlns:a16="http://schemas.microsoft.com/office/drawing/2014/main" id="{792557FF-1160-4527-AF9E-737934D6155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6148" name="Slide Number Placeholder 3">
            <a:extLst>
              <a:ext uri="{FF2B5EF4-FFF2-40B4-BE49-F238E27FC236}">
                <a16:creationId xmlns:a16="http://schemas.microsoft.com/office/drawing/2014/main" id="{86A3872C-84A3-4EA6-9069-634B4863237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C1075DC8-0C59-44B5-9814-4040ADF05D9F}" type="slidenum">
              <a:rPr lang="en-US" altLang="en-US" sz="1200">
                <a:latin typeface="Arial" panose="020B0604020202020204" pitchFamily="34" charset="0"/>
              </a:rPr>
              <a:pPr/>
              <a:t>2</a:t>
            </a:fld>
            <a:endParaRPr lang="en-US" altLang="en-US" sz="120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n-US"/>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2F2A4CB-DD56-4648-95A5-B00E82F2DB6F}"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27C1AE95-A203-4949-8B71-799911571189}" type="slidenum">
              <a:rPr lang="en-US" smtClean="0"/>
              <a:t>‹#›</a:t>
            </a:fld>
            <a:endParaRPr lang="en-US"/>
          </a:p>
        </p:txBody>
      </p:sp>
    </p:spTree>
    <p:extLst>
      <p:ext uri="{BB962C8B-B14F-4D97-AF65-F5344CB8AC3E}">
        <p14:creationId xmlns:p14="http://schemas.microsoft.com/office/powerpoint/2010/main" val="662370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157CC2-0FC8-4686-B024-99790E0F5162}" type="datetimeFigureOut">
              <a:rPr lang="en-US" dirty="0"/>
              <a:t>6/8/2022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813107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6764DA5-CD3D-4590-A511-FCD3BC7A793E}" type="datetimeFigureOut">
              <a:rPr lang="en-US" dirty="0"/>
              <a:t>6/8/2022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25701846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rgbClr val="CCCBCC"/>
        </a:solidFill>
        <a:effectLst/>
      </p:bgPr>
    </p:bg>
    <p:spTree>
      <p:nvGrpSpPr>
        <p:cNvPr id="1" name="Shape 9"/>
        <p:cNvGrpSpPr/>
        <p:nvPr/>
      </p:nvGrpSpPr>
      <p:grpSpPr>
        <a:xfrm>
          <a:off x="0" y="0"/>
          <a:ext cx="0" cy="0"/>
          <a:chOff x="0" y="0"/>
          <a:chExt cx="0" cy="0"/>
        </a:xfrm>
      </p:grpSpPr>
      <p:sp>
        <p:nvSpPr>
          <p:cNvPr id="22" name="Google Shape;22;p2"/>
          <p:cNvSpPr txBox="1">
            <a:spLocks noGrp="1"/>
          </p:cNvSpPr>
          <p:nvPr>
            <p:ph type="ctrTitle"/>
          </p:nvPr>
        </p:nvSpPr>
        <p:spPr>
          <a:xfrm>
            <a:off x="914400" y="3671767"/>
            <a:ext cx="7562000" cy="1546400"/>
          </a:xfrm>
          <a:prstGeom prst="rect">
            <a:avLst/>
          </a:prstGeom>
        </p:spPr>
        <p:txBody>
          <a:bodyPr spcFirstLastPara="1" wrap="square" lIns="91425" tIns="91425" rIns="91425" bIns="91425" anchor="b" anchorCtr="0">
            <a:noAutofit/>
          </a:bodyPr>
          <a:lstStyle>
            <a:lvl1pPr lvl="0">
              <a:spcBef>
                <a:spcPts val="0"/>
              </a:spcBef>
              <a:spcAft>
                <a:spcPts val="0"/>
              </a:spcAft>
              <a:buClr>
                <a:srgbClr val="FFFFFF"/>
              </a:buClr>
              <a:buSzPts val="5000"/>
              <a:buNone/>
              <a:defRPr sz="6667">
                <a:solidFill>
                  <a:srgbClr val="BE2E1A"/>
                </a:solidFill>
              </a:defRPr>
            </a:lvl1pPr>
            <a:lvl2pPr lvl="1">
              <a:spcBef>
                <a:spcPts val="0"/>
              </a:spcBef>
              <a:spcAft>
                <a:spcPts val="0"/>
              </a:spcAft>
              <a:buClr>
                <a:srgbClr val="FFFFFF"/>
              </a:buClr>
              <a:buSzPts val="5000"/>
              <a:buNone/>
              <a:defRPr sz="6667">
                <a:solidFill>
                  <a:srgbClr val="FFFFFF"/>
                </a:solidFill>
              </a:defRPr>
            </a:lvl2pPr>
            <a:lvl3pPr lvl="2">
              <a:spcBef>
                <a:spcPts val="0"/>
              </a:spcBef>
              <a:spcAft>
                <a:spcPts val="0"/>
              </a:spcAft>
              <a:buClr>
                <a:srgbClr val="FFFFFF"/>
              </a:buClr>
              <a:buSzPts val="5000"/>
              <a:buNone/>
              <a:defRPr sz="6667">
                <a:solidFill>
                  <a:srgbClr val="FFFFFF"/>
                </a:solidFill>
              </a:defRPr>
            </a:lvl3pPr>
            <a:lvl4pPr lvl="3">
              <a:spcBef>
                <a:spcPts val="0"/>
              </a:spcBef>
              <a:spcAft>
                <a:spcPts val="0"/>
              </a:spcAft>
              <a:buClr>
                <a:srgbClr val="FFFFFF"/>
              </a:buClr>
              <a:buSzPts val="5000"/>
              <a:buNone/>
              <a:defRPr sz="6667">
                <a:solidFill>
                  <a:srgbClr val="FFFFFF"/>
                </a:solidFill>
              </a:defRPr>
            </a:lvl4pPr>
            <a:lvl5pPr lvl="4">
              <a:spcBef>
                <a:spcPts val="0"/>
              </a:spcBef>
              <a:spcAft>
                <a:spcPts val="0"/>
              </a:spcAft>
              <a:buClr>
                <a:srgbClr val="FFFFFF"/>
              </a:buClr>
              <a:buSzPts val="5000"/>
              <a:buNone/>
              <a:defRPr sz="6667">
                <a:solidFill>
                  <a:srgbClr val="FFFFFF"/>
                </a:solidFill>
              </a:defRPr>
            </a:lvl5pPr>
            <a:lvl6pPr lvl="5">
              <a:spcBef>
                <a:spcPts val="0"/>
              </a:spcBef>
              <a:spcAft>
                <a:spcPts val="0"/>
              </a:spcAft>
              <a:buClr>
                <a:srgbClr val="FFFFFF"/>
              </a:buClr>
              <a:buSzPts val="5000"/>
              <a:buNone/>
              <a:defRPr sz="6667">
                <a:solidFill>
                  <a:srgbClr val="FFFFFF"/>
                </a:solidFill>
              </a:defRPr>
            </a:lvl6pPr>
            <a:lvl7pPr lvl="6">
              <a:spcBef>
                <a:spcPts val="0"/>
              </a:spcBef>
              <a:spcAft>
                <a:spcPts val="0"/>
              </a:spcAft>
              <a:buClr>
                <a:srgbClr val="FFFFFF"/>
              </a:buClr>
              <a:buSzPts val="5000"/>
              <a:buNone/>
              <a:defRPr sz="6667">
                <a:solidFill>
                  <a:srgbClr val="FFFFFF"/>
                </a:solidFill>
              </a:defRPr>
            </a:lvl7pPr>
            <a:lvl8pPr lvl="7">
              <a:spcBef>
                <a:spcPts val="0"/>
              </a:spcBef>
              <a:spcAft>
                <a:spcPts val="0"/>
              </a:spcAft>
              <a:buClr>
                <a:srgbClr val="FFFFFF"/>
              </a:buClr>
              <a:buSzPts val="5000"/>
              <a:buNone/>
              <a:defRPr sz="6667">
                <a:solidFill>
                  <a:srgbClr val="FFFFFF"/>
                </a:solidFill>
              </a:defRPr>
            </a:lvl8pPr>
            <a:lvl9pPr lvl="8">
              <a:spcBef>
                <a:spcPts val="0"/>
              </a:spcBef>
              <a:spcAft>
                <a:spcPts val="0"/>
              </a:spcAft>
              <a:buClr>
                <a:srgbClr val="FFFFFF"/>
              </a:buClr>
              <a:buSzPts val="5000"/>
              <a:buNone/>
              <a:defRPr sz="6667">
                <a:solidFill>
                  <a:srgbClr val="FFFFFF"/>
                </a:solidFill>
              </a:defRPr>
            </a:lvl9pPr>
          </a:lstStyle>
          <a:p>
            <a:r>
              <a:rPr lang="en-US"/>
              <a:t>Click to edit Master title style</a:t>
            </a:r>
            <a:endParaRPr dirty="0"/>
          </a:p>
        </p:txBody>
      </p:sp>
    </p:spTree>
    <p:extLst>
      <p:ext uri="{BB962C8B-B14F-4D97-AF65-F5344CB8AC3E}">
        <p14:creationId xmlns:p14="http://schemas.microsoft.com/office/powerpoint/2010/main" val="17544223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54"/>
        <p:cNvGrpSpPr/>
        <p:nvPr/>
      </p:nvGrpSpPr>
      <p:grpSpPr>
        <a:xfrm>
          <a:off x="0" y="0"/>
          <a:ext cx="0" cy="0"/>
          <a:chOff x="0" y="0"/>
          <a:chExt cx="0" cy="0"/>
        </a:xfrm>
      </p:grpSpPr>
      <p:sp>
        <p:nvSpPr>
          <p:cNvPr id="67" name="Google Shape;67;p5"/>
          <p:cNvSpPr txBox="1">
            <a:spLocks noGrp="1"/>
          </p:cNvSpPr>
          <p:nvPr>
            <p:ph type="title"/>
          </p:nvPr>
        </p:nvSpPr>
        <p:spPr>
          <a:xfrm>
            <a:off x="1375233" y="1532967"/>
            <a:ext cx="7680400" cy="907600"/>
          </a:xfrm>
          <a:prstGeom prst="rect">
            <a:avLst/>
          </a:prstGeom>
        </p:spPr>
        <p:txBody>
          <a:bodyPr spcFirstLastPara="1" wrap="square" lIns="91425" tIns="91425" rIns="91425" bIns="91425" anchor="b" anchorCtr="0">
            <a:noAutofit/>
          </a:bodyPr>
          <a:lstStyle>
            <a:lvl1pPr lvl="0">
              <a:spcBef>
                <a:spcPts val="0"/>
              </a:spcBef>
              <a:spcAft>
                <a:spcPts val="0"/>
              </a:spcAft>
              <a:buSzPts val="3000"/>
              <a:buNone/>
              <a:defRPr>
                <a:solidFill>
                  <a:srgbClr val="013775"/>
                </a:solidFill>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r>
              <a:rPr lang="en-US"/>
              <a:t>Click to edit Master title style</a:t>
            </a:r>
            <a:endParaRPr dirty="0"/>
          </a:p>
        </p:txBody>
      </p:sp>
      <p:sp>
        <p:nvSpPr>
          <p:cNvPr id="68" name="Google Shape;68;p5"/>
          <p:cNvSpPr txBox="1">
            <a:spLocks noGrp="1"/>
          </p:cNvSpPr>
          <p:nvPr>
            <p:ph type="body" idx="1"/>
          </p:nvPr>
        </p:nvSpPr>
        <p:spPr>
          <a:xfrm>
            <a:off x="1375233" y="2369500"/>
            <a:ext cx="7680400" cy="3361600"/>
          </a:xfrm>
          <a:prstGeom prst="rect">
            <a:avLst/>
          </a:prstGeom>
        </p:spPr>
        <p:txBody>
          <a:bodyPr spcFirstLastPara="1" wrap="square" lIns="91425" tIns="91425" rIns="91425" bIns="91425" anchor="t" anchorCtr="0">
            <a:noAutofit/>
          </a:bodyPr>
          <a:lstStyle>
            <a:lvl1pPr marL="609585" lvl="0" indent="-474121">
              <a:spcBef>
                <a:spcPts val="800"/>
              </a:spcBef>
              <a:spcAft>
                <a:spcPts val="0"/>
              </a:spcAft>
              <a:buClr>
                <a:srgbClr val="92D1FD"/>
              </a:buClr>
              <a:buSzPts val="2000"/>
              <a:buChar char="»"/>
              <a:defRPr>
                <a:solidFill>
                  <a:srgbClr val="D3292E"/>
                </a:solidFill>
              </a:defRPr>
            </a:lvl1pPr>
            <a:lvl2pPr marL="1219170" lvl="1" indent="-474121">
              <a:spcBef>
                <a:spcPts val="0"/>
              </a:spcBef>
              <a:spcAft>
                <a:spcPts val="0"/>
              </a:spcAft>
              <a:buSzPts val="2000"/>
              <a:buChar char="⋄"/>
              <a:defRPr/>
            </a:lvl2pPr>
            <a:lvl3pPr marL="1828754" lvl="2" indent="-474121">
              <a:spcBef>
                <a:spcPts val="0"/>
              </a:spcBef>
              <a:spcAft>
                <a:spcPts val="0"/>
              </a:spcAft>
              <a:buSzPts val="2000"/>
              <a:buChar char="⋄"/>
              <a:defRPr/>
            </a:lvl3pPr>
            <a:lvl4pPr marL="2438339" lvl="3" indent="-474121">
              <a:spcBef>
                <a:spcPts val="0"/>
              </a:spcBef>
              <a:spcAft>
                <a:spcPts val="0"/>
              </a:spcAft>
              <a:buSzPts val="2000"/>
              <a:buChar char="⋄"/>
              <a:defRPr/>
            </a:lvl4pPr>
            <a:lvl5pPr marL="3047924" lvl="4" indent="-474121">
              <a:spcBef>
                <a:spcPts val="0"/>
              </a:spcBef>
              <a:spcAft>
                <a:spcPts val="0"/>
              </a:spcAft>
              <a:buSzPts val="2000"/>
              <a:buChar char="⋄"/>
              <a:defRPr/>
            </a:lvl5pPr>
            <a:lvl6pPr marL="3657509" lvl="5" indent="-474121">
              <a:spcBef>
                <a:spcPts val="0"/>
              </a:spcBef>
              <a:spcAft>
                <a:spcPts val="0"/>
              </a:spcAft>
              <a:buSzPts val="2000"/>
              <a:buChar char="⋄"/>
              <a:defRPr/>
            </a:lvl6pPr>
            <a:lvl7pPr marL="4267093" lvl="6" indent="-474121">
              <a:spcBef>
                <a:spcPts val="0"/>
              </a:spcBef>
              <a:spcAft>
                <a:spcPts val="0"/>
              </a:spcAft>
              <a:buSzPts val="2000"/>
              <a:buChar char="●"/>
              <a:defRPr/>
            </a:lvl7pPr>
            <a:lvl8pPr marL="4876678" lvl="7" indent="-474121">
              <a:spcBef>
                <a:spcPts val="0"/>
              </a:spcBef>
              <a:spcAft>
                <a:spcPts val="0"/>
              </a:spcAft>
              <a:buSzPts val="2000"/>
              <a:buChar char="○"/>
              <a:defRPr/>
            </a:lvl8pPr>
            <a:lvl9pPr marL="5486263" lvl="8" indent="-474121">
              <a:spcBef>
                <a:spcPts val="0"/>
              </a:spcBef>
              <a:spcAft>
                <a:spcPts val="0"/>
              </a:spcAft>
              <a:buSzPts val="2000"/>
              <a:buChar char="■"/>
              <a:defRPr/>
            </a:lvl9pPr>
          </a:lstStyle>
          <a:p>
            <a:pPr lvl="0"/>
            <a:r>
              <a:rPr lang="en-US"/>
              <a:t>Click to edit Master text styles</a:t>
            </a:r>
          </a:p>
        </p:txBody>
      </p:sp>
    </p:spTree>
    <p:extLst>
      <p:ext uri="{BB962C8B-B14F-4D97-AF65-F5344CB8AC3E}">
        <p14:creationId xmlns:p14="http://schemas.microsoft.com/office/powerpoint/2010/main" val="9095956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ubtitle">
  <p:cSld name="Subtitle">
    <p:bg>
      <p:bgPr>
        <a:solidFill>
          <a:srgbClr val="BE2E1A"/>
        </a:solidFill>
        <a:effectLst/>
      </p:bgPr>
    </p:bg>
    <p:spTree>
      <p:nvGrpSpPr>
        <p:cNvPr id="1" name="Shape 23"/>
        <p:cNvGrpSpPr/>
        <p:nvPr/>
      </p:nvGrpSpPr>
      <p:grpSpPr>
        <a:xfrm>
          <a:off x="0" y="0"/>
          <a:ext cx="0" cy="0"/>
          <a:chOff x="0" y="0"/>
          <a:chExt cx="0" cy="0"/>
        </a:xfrm>
      </p:grpSpPr>
      <p:sp>
        <p:nvSpPr>
          <p:cNvPr id="36" name="Google Shape;36;p3"/>
          <p:cNvSpPr txBox="1">
            <a:spLocks noGrp="1"/>
          </p:cNvSpPr>
          <p:nvPr>
            <p:ph type="ctrTitle"/>
          </p:nvPr>
        </p:nvSpPr>
        <p:spPr>
          <a:xfrm>
            <a:off x="914400" y="3228733"/>
            <a:ext cx="6766000" cy="15464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3600"/>
              <a:buNone/>
              <a:defRPr sz="4800">
                <a:solidFill>
                  <a:srgbClr val="FFFFFF"/>
                </a:solidFill>
              </a:defRPr>
            </a:lvl1pPr>
            <a:lvl2pPr lvl="1" rtl="0">
              <a:spcBef>
                <a:spcPts val="0"/>
              </a:spcBef>
              <a:spcAft>
                <a:spcPts val="0"/>
              </a:spcAft>
              <a:buClr>
                <a:srgbClr val="FFFFFF"/>
              </a:buClr>
              <a:buSzPts val="3600"/>
              <a:buNone/>
              <a:defRPr sz="4800">
                <a:solidFill>
                  <a:srgbClr val="FFFFFF"/>
                </a:solidFill>
              </a:defRPr>
            </a:lvl2pPr>
            <a:lvl3pPr lvl="2" rtl="0">
              <a:spcBef>
                <a:spcPts val="0"/>
              </a:spcBef>
              <a:spcAft>
                <a:spcPts val="0"/>
              </a:spcAft>
              <a:buClr>
                <a:srgbClr val="FFFFFF"/>
              </a:buClr>
              <a:buSzPts val="3600"/>
              <a:buNone/>
              <a:defRPr sz="4800">
                <a:solidFill>
                  <a:srgbClr val="FFFFFF"/>
                </a:solidFill>
              </a:defRPr>
            </a:lvl3pPr>
            <a:lvl4pPr lvl="3" rtl="0">
              <a:spcBef>
                <a:spcPts val="0"/>
              </a:spcBef>
              <a:spcAft>
                <a:spcPts val="0"/>
              </a:spcAft>
              <a:buClr>
                <a:srgbClr val="FFFFFF"/>
              </a:buClr>
              <a:buSzPts val="3600"/>
              <a:buNone/>
              <a:defRPr sz="4800">
                <a:solidFill>
                  <a:srgbClr val="FFFFFF"/>
                </a:solidFill>
              </a:defRPr>
            </a:lvl4pPr>
            <a:lvl5pPr lvl="4" rtl="0">
              <a:spcBef>
                <a:spcPts val="0"/>
              </a:spcBef>
              <a:spcAft>
                <a:spcPts val="0"/>
              </a:spcAft>
              <a:buClr>
                <a:srgbClr val="FFFFFF"/>
              </a:buClr>
              <a:buSzPts val="3600"/>
              <a:buNone/>
              <a:defRPr sz="4800">
                <a:solidFill>
                  <a:srgbClr val="FFFFFF"/>
                </a:solidFill>
              </a:defRPr>
            </a:lvl5pPr>
            <a:lvl6pPr lvl="5" rtl="0">
              <a:spcBef>
                <a:spcPts val="0"/>
              </a:spcBef>
              <a:spcAft>
                <a:spcPts val="0"/>
              </a:spcAft>
              <a:buClr>
                <a:srgbClr val="FFFFFF"/>
              </a:buClr>
              <a:buSzPts val="3600"/>
              <a:buNone/>
              <a:defRPr sz="4800">
                <a:solidFill>
                  <a:srgbClr val="FFFFFF"/>
                </a:solidFill>
              </a:defRPr>
            </a:lvl6pPr>
            <a:lvl7pPr lvl="6" rtl="0">
              <a:spcBef>
                <a:spcPts val="0"/>
              </a:spcBef>
              <a:spcAft>
                <a:spcPts val="0"/>
              </a:spcAft>
              <a:buClr>
                <a:srgbClr val="FFFFFF"/>
              </a:buClr>
              <a:buSzPts val="3600"/>
              <a:buNone/>
              <a:defRPr sz="4800">
                <a:solidFill>
                  <a:srgbClr val="FFFFFF"/>
                </a:solidFill>
              </a:defRPr>
            </a:lvl7pPr>
            <a:lvl8pPr lvl="7" rtl="0">
              <a:spcBef>
                <a:spcPts val="0"/>
              </a:spcBef>
              <a:spcAft>
                <a:spcPts val="0"/>
              </a:spcAft>
              <a:buClr>
                <a:srgbClr val="FFFFFF"/>
              </a:buClr>
              <a:buSzPts val="3600"/>
              <a:buNone/>
              <a:defRPr sz="4800">
                <a:solidFill>
                  <a:srgbClr val="FFFFFF"/>
                </a:solidFill>
              </a:defRPr>
            </a:lvl8pPr>
            <a:lvl9pPr lvl="8" rtl="0">
              <a:spcBef>
                <a:spcPts val="0"/>
              </a:spcBef>
              <a:spcAft>
                <a:spcPts val="0"/>
              </a:spcAft>
              <a:buClr>
                <a:srgbClr val="FFFFFF"/>
              </a:buClr>
              <a:buSzPts val="3600"/>
              <a:buNone/>
              <a:defRPr sz="4800">
                <a:solidFill>
                  <a:srgbClr val="FFFFFF"/>
                </a:solidFill>
              </a:defRPr>
            </a:lvl9pPr>
          </a:lstStyle>
          <a:p>
            <a:r>
              <a:rPr lang="en-US"/>
              <a:t>Click to edit Master title style</a:t>
            </a:r>
            <a:endParaRPr dirty="0"/>
          </a:p>
        </p:txBody>
      </p:sp>
      <p:sp>
        <p:nvSpPr>
          <p:cNvPr id="37" name="Google Shape;37;p3"/>
          <p:cNvSpPr txBox="1">
            <a:spLocks noGrp="1"/>
          </p:cNvSpPr>
          <p:nvPr>
            <p:ph type="subTitle" idx="1"/>
          </p:nvPr>
        </p:nvSpPr>
        <p:spPr>
          <a:xfrm>
            <a:off x="914400" y="4599539"/>
            <a:ext cx="6766000" cy="10464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FFFFFF"/>
              </a:buClr>
              <a:buSzPts val="2000"/>
              <a:buNone/>
              <a:defRPr>
                <a:solidFill>
                  <a:srgbClr val="FFFFFF"/>
                </a:solidFill>
              </a:defRPr>
            </a:lvl1pPr>
            <a:lvl2pPr lvl="1" rtl="0">
              <a:spcBef>
                <a:spcPts val="0"/>
              </a:spcBef>
              <a:spcAft>
                <a:spcPts val="0"/>
              </a:spcAft>
              <a:buClr>
                <a:srgbClr val="FFFFFF"/>
              </a:buClr>
              <a:buSzPts val="3000"/>
              <a:buNone/>
              <a:defRPr sz="4000">
                <a:solidFill>
                  <a:srgbClr val="FFFFFF"/>
                </a:solidFill>
              </a:defRPr>
            </a:lvl2pPr>
            <a:lvl3pPr lvl="2" rtl="0">
              <a:spcBef>
                <a:spcPts val="0"/>
              </a:spcBef>
              <a:spcAft>
                <a:spcPts val="0"/>
              </a:spcAft>
              <a:buClr>
                <a:srgbClr val="FFFFFF"/>
              </a:buClr>
              <a:buSzPts val="3000"/>
              <a:buNone/>
              <a:defRPr sz="4000">
                <a:solidFill>
                  <a:srgbClr val="FFFFFF"/>
                </a:solidFill>
              </a:defRPr>
            </a:lvl3pPr>
            <a:lvl4pPr lvl="3" rtl="0">
              <a:spcBef>
                <a:spcPts val="0"/>
              </a:spcBef>
              <a:spcAft>
                <a:spcPts val="0"/>
              </a:spcAft>
              <a:buClr>
                <a:srgbClr val="FFFFFF"/>
              </a:buClr>
              <a:buSzPts val="3000"/>
              <a:buNone/>
              <a:defRPr sz="4000">
                <a:solidFill>
                  <a:srgbClr val="FFFFFF"/>
                </a:solidFill>
              </a:defRPr>
            </a:lvl4pPr>
            <a:lvl5pPr lvl="4" rtl="0">
              <a:spcBef>
                <a:spcPts val="0"/>
              </a:spcBef>
              <a:spcAft>
                <a:spcPts val="0"/>
              </a:spcAft>
              <a:buClr>
                <a:srgbClr val="FFFFFF"/>
              </a:buClr>
              <a:buSzPts val="3000"/>
              <a:buNone/>
              <a:defRPr sz="4000">
                <a:solidFill>
                  <a:srgbClr val="FFFFFF"/>
                </a:solidFill>
              </a:defRPr>
            </a:lvl5pPr>
            <a:lvl6pPr lvl="5" rtl="0">
              <a:spcBef>
                <a:spcPts val="0"/>
              </a:spcBef>
              <a:spcAft>
                <a:spcPts val="0"/>
              </a:spcAft>
              <a:buClr>
                <a:srgbClr val="FFFFFF"/>
              </a:buClr>
              <a:buSzPts val="3000"/>
              <a:buNone/>
              <a:defRPr sz="4000">
                <a:solidFill>
                  <a:srgbClr val="FFFFFF"/>
                </a:solidFill>
              </a:defRPr>
            </a:lvl6pPr>
            <a:lvl7pPr lvl="6" rtl="0">
              <a:spcBef>
                <a:spcPts val="0"/>
              </a:spcBef>
              <a:spcAft>
                <a:spcPts val="0"/>
              </a:spcAft>
              <a:buClr>
                <a:srgbClr val="FFFFFF"/>
              </a:buClr>
              <a:buSzPts val="3000"/>
              <a:buNone/>
              <a:defRPr sz="4000">
                <a:solidFill>
                  <a:srgbClr val="FFFFFF"/>
                </a:solidFill>
              </a:defRPr>
            </a:lvl7pPr>
            <a:lvl8pPr lvl="7" rtl="0">
              <a:spcBef>
                <a:spcPts val="0"/>
              </a:spcBef>
              <a:spcAft>
                <a:spcPts val="0"/>
              </a:spcAft>
              <a:buClr>
                <a:srgbClr val="FFFFFF"/>
              </a:buClr>
              <a:buSzPts val="3000"/>
              <a:buNone/>
              <a:defRPr sz="4000">
                <a:solidFill>
                  <a:srgbClr val="FFFFFF"/>
                </a:solidFill>
              </a:defRPr>
            </a:lvl8pPr>
            <a:lvl9pPr lvl="8" rtl="0">
              <a:spcBef>
                <a:spcPts val="0"/>
              </a:spcBef>
              <a:spcAft>
                <a:spcPts val="0"/>
              </a:spcAft>
              <a:buClr>
                <a:srgbClr val="FFFFFF"/>
              </a:buClr>
              <a:buSzPts val="3000"/>
              <a:buNone/>
              <a:defRPr sz="4000">
                <a:solidFill>
                  <a:srgbClr val="FFFFFF"/>
                </a:solidFill>
              </a:defRPr>
            </a:lvl9pPr>
          </a:lstStyle>
          <a:p>
            <a:r>
              <a:rPr lang="en-US"/>
              <a:t>Click to edit Master subtitle style</a:t>
            </a:r>
            <a:endParaRPr dirty="0"/>
          </a:p>
        </p:txBody>
      </p:sp>
    </p:spTree>
    <p:extLst>
      <p:ext uri="{BB962C8B-B14F-4D97-AF65-F5344CB8AC3E}">
        <p14:creationId xmlns:p14="http://schemas.microsoft.com/office/powerpoint/2010/main" val="42820407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F5661D-6934-4B32-B92C-470368BF1EC6}" type="datetimeFigureOut">
              <a:rPr lang="en-US" dirty="0"/>
              <a:t>6/8/2022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587414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n-US"/>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593667" y="6272784"/>
            <a:ext cx="2644309" cy="365125"/>
          </a:xfrm>
        </p:spPr>
        <p:txBody>
          <a:bodyPr/>
          <a:lstStyle/>
          <a:p>
            <a:fld id="{C6F822A4-8DA6-4447-9B1F-C5DB58435268}" type="datetimeFigureOut">
              <a:rPr lang="en-US" dirty="0"/>
              <a:t>6/8/2022</a:t>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dirty="0"/>
              <a:pPr/>
              <a:t>‹#›</a:t>
            </a:fld>
            <a:endParaRPr lang="en-US" dirty="0"/>
          </a:p>
        </p:txBody>
      </p:sp>
    </p:spTree>
    <p:extLst>
      <p:ext uri="{BB962C8B-B14F-4D97-AF65-F5344CB8AC3E}">
        <p14:creationId xmlns:p14="http://schemas.microsoft.com/office/powerpoint/2010/main" val="171038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548D31E-DCDA-41A7-9C67-C4B11B94D21D}" type="datetimeFigureOut">
              <a:rPr lang="en-US" dirty="0"/>
              <a:t>6/8/2022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32983378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B3762C0-B258-48F1-ADE6-176B4174CCDD}" type="datetimeFigureOut">
              <a:rPr lang="en-US" dirty="0"/>
              <a:t>6/8/2022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4185716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77919A6-33EB-49BD-A62F-1FA56B9F9712}" type="datetimeFigureOut">
              <a:rPr lang="en-US" dirty="0"/>
              <a:t>6/8/2022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2253512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4E7D1B-D673-4CF6-8672-009D42ABD2A0}" type="datetimeFigureOut">
              <a:rPr lang="en-US" dirty="0"/>
              <a:t>6/8/2022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21783988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A16AA21-1863-4931-97CB-99D0A168701B}" type="datetimeFigureOut">
              <a:rPr lang="en-US" dirty="0"/>
              <a:t>6/8/2022</a:t>
            </a:fld>
            <a:endParaRPr lang="en-US" dirty="0"/>
          </a:p>
        </p:txBody>
      </p:sp>
      <p:sp>
        <p:nvSpPr>
          <p:cNvPr id="6" name="Footer Placeholder 5"/>
          <p:cNvSpPr>
            <a:spLocks noGrp="1"/>
          </p:cNvSpPr>
          <p:nvPr>
            <p:ph type="ftr" sz="quarter" idx="11"/>
          </p:nvPr>
        </p:nvSpPr>
        <p:spPr/>
        <p:txBody>
          <a:bodyPr/>
          <a:lstStyle/>
          <a:p>
            <a:endParaRPr lang="en-US" dirty="0"/>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36954430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772C379-9A7C-4C87-A116-CBE9F58B04C5}" type="datetimeFigureOut">
              <a:rPr lang="en-US" dirty="0"/>
              <a:t>6/8/2022</a:t>
            </a:fld>
            <a:endParaRPr lang="en-US" dirty="0"/>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32927297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microsoft.com/office/2007/relationships/hdphoto" Target="../media/hdphoto1.wdp"/><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8664C608-40B1-4030-A28D-5B74BC98ADCE}" type="datetimeFigureOut">
              <a:rPr lang="en-US" dirty="0"/>
              <a:t>6/8/2022</a:t>
            </a:fld>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6">
                <a:duotone>
                  <a:schemeClr val="accent1">
                    <a:shade val="45000"/>
                    <a:satMod val="135000"/>
                  </a:schemeClr>
                  <a:prstClr val="white"/>
                </a:duotone>
                <a:extLst>
                  <a:ext uri="{BEBA8EAE-BF5A-486C-A8C5-ECC9F3942E4B}">
                    <a14:imgProps xmlns:a14="http://schemas.microsoft.com/office/drawing/2010/main">
                      <a14:imgLayer r:embed="rId17">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dirty="0"/>
              <a:pPr/>
              <a:t>‹#›</a:t>
            </a:fld>
            <a:endParaRPr lang="en-US" dirty="0"/>
          </a:p>
        </p:txBody>
      </p:sp>
    </p:spTree>
    <p:extLst>
      <p:ext uri="{BB962C8B-B14F-4D97-AF65-F5344CB8AC3E}">
        <p14:creationId xmlns:p14="http://schemas.microsoft.com/office/powerpoint/2010/main" val="1237916559"/>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Lst>
  <p:transition>
    <p:fade thruBlk="1"/>
  </p:transition>
  <p:txStyles>
    <p:titleStyle>
      <a:lvl1pPr algn="l" defTabSz="914400" rtl="0" eaLnBrk="1" latinLnBrk="0" hangingPunct="1">
        <a:lnSpc>
          <a:spcPct val="90000"/>
        </a:lnSpc>
        <a:spcBef>
          <a:spcPct val="0"/>
        </a:spcBef>
        <a:buNone/>
        <a:defRPr sz="5400" kern="1200" cap="all" baseline="0">
          <a:blipFill>
            <a:blip r:embed="rId18">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7"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14.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14.xml"/><Relationship Id="rId5" Type="http://schemas.microsoft.com/office/2007/relationships/hdphoto" Target="../media/hdphoto1.wdp"/><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7"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14.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6.mp4"/><Relationship Id="rId1" Type="http://schemas.microsoft.com/office/2007/relationships/media" Target="../media/media6.mp4"/><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14.xml"/><Relationship Id="rId5" Type="http://schemas.microsoft.com/office/2007/relationships/hdphoto" Target="../media/hdphoto1.wdp"/><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7.mp4"/><Relationship Id="rId1" Type="http://schemas.microsoft.com/office/2007/relationships/media" Target="../media/media7.mp4"/><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14.xml"/><Relationship Id="rId5" Type="http://schemas.microsoft.com/office/2007/relationships/hdphoto" Target="../media/hdphoto1.wdp"/><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8.mp4"/><Relationship Id="rId1" Type="http://schemas.microsoft.com/office/2007/relationships/media" Target="../media/media8.mp4"/><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microsoft.com/office/2007/relationships/hdphoto" Target="../media/hdphoto2.wdp"/><Relationship Id="rId7"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14.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15.svg"/><Relationship Id="rId2" Type="http://schemas.openxmlformats.org/officeDocument/2006/relationships/image" Target="../media/image4.png"/><Relationship Id="rId1" Type="http://schemas.openxmlformats.org/officeDocument/2006/relationships/slideLayout" Target="../slideLayouts/slideLayout14.xml"/><Relationship Id="rId6" Type="http://schemas.openxmlformats.org/officeDocument/2006/relationships/image" Target="../media/image14.png"/><Relationship Id="rId5" Type="http://schemas.microsoft.com/office/2007/relationships/hdphoto" Target="../media/hdphoto1.wdp"/><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7"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14.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14.xml"/><Relationship Id="rId5" Type="http://schemas.microsoft.com/office/2007/relationships/hdphoto" Target="../media/hdphoto1.wdp"/><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4664CB4-B2D2-4732-AB2C-939321E99D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Rectangle 10">
            <a:extLst>
              <a:ext uri="{FF2B5EF4-FFF2-40B4-BE49-F238E27FC236}">
                <a16:creationId xmlns:a16="http://schemas.microsoft.com/office/drawing/2014/main" id="{D03168EC-D910-4109-8158-A433124BB0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928117"/>
            <a:ext cx="10351008"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2EB50A5-ED88-4DB9-A0A0-1370FEEE6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3" y="1110053"/>
            <a:ext cx="6631431" cy="4580301"/>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B66FE7C-1F4A-4037-BCA2-E1FFD9FACDBF}"/>
              </a:ext>
            </a:extLst>
          </p:cNvPr>
          <p:cNvSpPr>
            <a:spLocks noGrp="1"/>
          </p:cNvSpPr>
          <p:nvPr>
            <p:ph type="ctrTitle"/>
          </p:nvPr>
        </p:nvSpPr>
        <p:spPr>
          <a:xfrm>
            <a:off x="1248156" y="1432223"/>
            <a:ext cx="5965470" cy="3357976"/>
          </a:xfrm>
        </p:spPr>
        <p:txBody>
          <a:bodyPr anchor="ctr">
            <a:normAutofit/>
          </a:bodyPr>
          <a:lstStyle/>
          <a:p>
            <a:r>
              <a:rPr lang="en-US" sz="8000"/>
              <a:t>Player Safety</a:t>
            </a:r>
          </a:p>
        </p:txBody>
      </p:sp>
      <p:sp>
        <p:nvSpPr>
          <p:cNvPr id="15" name="Rectangle 14">
            <a:extLst>
              <a:ext uri="{FF2B5EF4-FFF2-40B4-BE49-F238E27FC236}">
                <a16:creationId xmlns:a16="http://schemas.microsoft.com/office/drawing/2014/main" id="{0AA47C27-8894-42A7-8D01-C902DA9B70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5780565"/>
            <a:ext cx="10351008"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8B4BD81D-EAC7-4C48-A5FD-A1156EC849E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646920" y="5257800"/>
            <a:ext cx="1080904" cy="1080902"/>
            <a:chOff x="9685338" y="4460675"/>
            <a:chExt cx="1080904" cy="1080902"/>
          </a:xfrm>
        </p:grpSpPr>
        <p:sp>
          <p:nvSpPr>
            <p:cNvPr id="18" name="Oval 17">
              <a:extLst>
                <a:ext uri="{FF2B5EF4-FFF2-40B4-BE49-F238E27FC236}">
                  <a16:creationId xmlns:a16="http://schemas.microsoft.com/office/drawing/2014/main" id="{9CAF43F4-8892-4C5D-A8ED-C423F51756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85338" y="4460675"/>
              <a:ext cx="1080904" cy="1080902"/>
            </a:xfrm>
            <a:prstGeom prst="ellipse">
              <a:avLst/>
            </a:prstGeom>
            <a:blipFill dpi="0" rotWithShape="1">
              <a:blip r:embed="rId4">
                <a:duotone>
                  <a:schemeClr val="accent1">
                    <a:shade val="45000"/>
                    <a:satMod val="135000"/>
                  </a:schemeClr>
                  <a:prstClr val="white"/>
                </a:duotone>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2D028E2F-5F35-49A4-86F5-81814931EB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24083501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D0E1F-65F9-42D8-9F5B-C6E38087D534}"/>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576B80B6-07D3-416B-8F19-B3E358FA42BA}"/>
              </a:ext>
            </a:extLst>
          </p:cNvPr>
          <p:cNvSpPr>
            <a:spLocks noGrp="1"/>
          </p:cNvSpPr>
          <p:nvPr>
            <p:ph type="subTitle" idx="1"/>
          </p:nvPr>
        </p:nvSpPr>
        <p:spPr/>
        <p:txBody>
          <a:bodyPr/>
          <a:lstStyle/>
          <a:p>
            <a:endParaRPr lang="en-US"/>
          </a:p>
        </p:txBody>
      </p:sp>
      <p:pic>
        <p:nvPicPr>
          <p:cNvPr id="4" name="Player Safety 5">
            <a:hlinkClick r:id="" action="ppaction://media"/>
            <a:extLst>
              <a:ext uri="{FF2B5EF4-FFF2-40B4-BE49-F238E27FC236}">
                <a16:creationId xmlns:a16="http://schemas.microsoft.com/office/drawing/2014/main" id="{BD7C29F7-4B03-4600-BC8D-C53D9580B7C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636616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25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A3D0CE2-91FF-49B3-A5D8-181E900D75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a:extLst>
              <a:ext uri="{FF2B5EF4-FFF2-40B4-BE49-F238E27FC236}">
                <a16:creationId xmlns:a16="http://schemas.microsoft.com/office/drawing/2014/main" id="{58AEBD96-C315-4F53-9D9E-0E20E993E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a16="http://schemas.microsoft.com/office/drawing/2014/main" id="{78916AAA-66F6-4DFA-88ED-7E27CF6B8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4" name="Group 13">
            <a:extLst>
              <a:ext uri="{FF2B5EF4-FFF2-40B4-BE49-F238E27FC236}">
                <a16:creationId xmlns:a16="http://schemas.microsoft.com/office/drawing/2014/main" id="{A137D43F-BAD6-47F1-AA65-AEEA38A2FF3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649215" y="4068923"/>
            <a:ext cx="1080904" cy="1080902"/>
            <a:chOff x="9685338" y="4460675"/>
            <a:chExt cx="1080904" cy="1080902"/>
          </a:xfrm>
        </p:grpSpPr>
        <p:sp>
          <p:nvSpPr>
            <p:cNvPr id="15" name="Oval 14">
              <a:extLst>
                <a:ext uri="{FF2B5EF4-FFF2-40B4-BE49-F238E27FC236}">
                  <a16:creationId xmlns:a16="http://schemas.microsoft.com/office/drawing/2014/main" id="{D512C9B2-6B22-4211-A940-FCD7C2CD0B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6" name="Oval 15">
              <a:extLst>
                <a:ext uri="{FF2B5EF4-FFF2-40B4-BE49-F238E27FC236}">
                  <a16:creationId xmlns:a16="http://schemas.microsoft.com/office/drawing/2014/main" id="{85F7DB84-CDE7-46F8-90DD-9D048A7D52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793429" y="4568765"/>
              <a:ext cx="864723" cy="864722"/>
            </a:xfrm>
            <a:prstGeom prst="ellipse">
              <a:avLst/>
            </a:prstGeom>
            <a:noFill/>
            <a:ln w="25400" cap="flat" cmpd="sng" algn="ctr">
              <a:solidFill>
                <a:sysClr val="window" lastClr="FFFFFF"/>
              </a:solidFill>
              <a:prstDash val="solid"/>
            </a:ln>
            <a:effectLst/>
          </p:spPr>
        </p:sp>
      </p:grpSp>
      <p:sp useBgFill="1">
        <p:nvSpPr>
          <p:cNvPr id="18" name="Rectangle 17">
            <a:extLst>
              <a:ext uri="{FF2B5EF4-FFF2-40B4-BE49-F238E27FC236}">
                <a16:creationId xmlns:a16="http://schemas.microsoft.com/office/drawing/2014/main" id="{E8035907-EB9C-4E11-8A9B-D25B0AD8D7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10B884FF-B89C-4028-A68A-085E100B45AB}"/>
              </a:ext>
            </a:extLst>
          </p:cNvPr>
          <p:cNvSpPr>
            <a:spLocks noGrp="1"/>
          </p:cNvSpPr>
          <p:nvPr>
            <p:ph type="ctrTitle"/>
          </p:nvPr>
        </p:nvSpPr>
        <p:spPr>
          <a:xfrm>
            <a:off x="643467" y="643467"/>
            <a:ext cx="6516241" cy="5571066"/>
          </a:xfrm>
        </p:spPr>
        <p:txBody>
          <a:bodyPr vert="horz" lIns="91440" tIns="45720" rIns="91440" bIns="45720" rtlCol="0" anchor="ctr">
            <a:normAutofit/>
          </a:bodyPr>
          <a:lstStyle/>
          <a:p>
            <a:pPr algn="r">
              <a:lnSpc>
                <a:spcPct val="80000"/>
              </a:lnSpc>
              <a:spcBef>
                <a:spcPct val="0"/>
              </a:spcBef>
            </a:pPr>
            <a:r>
              <a:rPr lang="en-US" sz="3500">
                <a:blipFill dpi="0" rotWithShape="1">
                  <a:blip r:embed="rId4"/>
                  <a:srcRect/>
                  <a:tile tx="6350" ty="-127000" sx="65000" sy="64000" flip="none" algn="tl"/>
                </a:blipFill>
              </a:rPr>
              <a:t>In this example, the player in White skates in an unnatural position to initiate contact (could also be considered a late avoidable hit as player in Black no longer had control of the puck) to the opponent with the knee. The most obvious call would be major plus game misconduct penalty. (reckless endangerment)</a:t>
            </a:r>
          </a:p>
        </p:txBody>
      </p:sp>
      <p:sp>
        <p:nvSpPr>
          <p:cNvPr id="20" name="Rectangle 19">
            <a:extLst>
              <a:ext uri="{FF2B5EF4-FFF2-40B4-BE49-F238E27FC236}">
                <a16:creationId xmlns:a16="http://schemas.microsoft.com/office/drawing/2014/main" id="{D9C69FA7-0958-4ED9-A0DF-E87A0C137B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702709" y="3388657"/>
            <a:ext cx="3657600"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22" name="Group 21">
            <a:extLst>
              <a:ext uri="{FF2B5EF4-FFF2-40B4-BE49-F238E27FC236}">
                <a16:creationId xmlns:a16="http://schemas.microsoft.com/office/drawing/2014/main" id="{FDB0A998-A5C6-45CB-ACF3-1CF6399202A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933595" y="1903304"/>
            <a:ext cx="3051394" cy="3051388"/>
            <a:chOff x="7933595" y="1903304"/>
            <a:chExt cx="3051394" cy="3051388"/>
          </a:xfrm>
        </p:grpSpPr>
        <p:sp>
          <p:nvSpPr>
            <p:cNvPr id="23" name="Oval 22">
              <a:extLst>
                <a:ext uri="{FF2B5EF4-FFF2-40B4-BE49-F238E27FC236}">
                  <a16:creationId xmlns:a16="http://schemas.microsoft.com/office/drawing/2014/main" id="{4AB5B6FA-7B4F-437A-9C78-144C7DCD1E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33595" y="1903304"/>
              <a:ext cx="3051394" cy="3051388"/>
            </a:xfrm>
            <a:prstGeom prst="ellipse">
              <a:avLst/>
            </a:prstGeom>
            <a:blipFill dpi="0" rotWithShape="1">
              <a:blip r:embed="rId6">
                <a:duotone>
                  <a:schemeClr val="accent1">
                    <a:shade val="45000"/>
                    <a:satMod val="135000"/>
                  </a:schemeClr>
                  <a:prstClr val="white"/>
                </a:duotone>
                <a:extLst>
                  <a:ext uri="{BEBA8EAE-BF5A-486C-A8C5-ECC9F3942E4B}">
                    <a14:imgProps xmlns:a14="http://schemas.microsoft.com/office/drawing/2010/main">
                      <a14:imgLayer r:embed="rId7">
                        <a14:imgEffect>
                          <a14:saturation sat="400000"/>
                        </a14:imgEffect>
                        <a14:imgEffect>
                          <a14:brightnessContrast bright="-40000" contrast="40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24" name="Oval 23">
              <a:extLst>
                <a:ext uri="{FF2B5EF4-FFF2-40B4-BE49-F238E27FC236}">
                  <a16:creationId xmlns:a16="http://schemas.microsoft.com/office/drawing/2014/main" id="{A4199C21-6AE0-4F6F-AA96-6FFF97BB9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95024" y="2064730"/>
              <a:ext cx="2728540" cy="2728536"/>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3" name="Subtitle 2">
            <a:extLst>
              <a:ext uri="{FF2B5EF4-FFF2-40B4-BE49-F238E27FC236}">
                <a16:creationId xmlns:a16="http://schemas.microsoft.com/office/drawing/2014/main" id="{1C2F1D79-4248-4DA7-A508-7CDC2BCC8AD4}"/>
              </a:ext>
            </a:extLst>
          </p:cNvPr>
          <p:cNvSpPr>
            <a:spLocks noGrp="1"/>
          </p:cNvSpPr>
          <p:nvPr>
            <p:ph type="subTitle" idx="1"/>
          </p:nvPr>
        </p:nvSpPr>
        <p:spPr>
          <a:xfrm>
            <a:off x="8095025" y="2064730"/>
            <a:ext cx="2728540" cy="2728536"/>
          </a:xfrm>
        </p:spPr>
        <p:txBody>
          <a:bodyPr vert="horz" lIns="91440" tIns="45720" rIns="91440" bIns="45720" rtlCol="0" anchor="ctr">
            <a:normAutofit/>
          </a:bodyPr>
          <a:lstStyle/>
          <a:p>
            <a:pPr marL="0" indent="0" algn="ctr">
              <a:spcBef>
                <a:spcPts val="1200"/>
              </a:spcBef>
              <a:buClr>
                <a:schemeClr val="accent1">
                  <a:lumMod val="75000"/>
                </a:schemeClr>
              </a:buClr>
              <a:buSzPct val="85000"/>
            </a:pPr>
            <a:r>
              <a:rPr lang="en-US" sz="2200"/>
              <a:t>Rule 628</a:t>
            </a:r>
          </a:p>
        </p:txBody>
      </p:sp>
    </p:spTree>
    <p:extLst>
      <p:ext uri="{BB962C8B-B14F-4D97-AF65-F5344CB8AC3E}">
        <p14:creationId xmlns:p14="http://schemas.microsoft.com/office/powerpoint/2010/main" val="3073385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104BA-BCA4-4474-84F6-2AE6F1583C83}"/>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C1DCE0AA-E327-4E58-B6FA-642F96FDBFFF}"/>
              </a:ext>
            </a:extLst>
          </p:cNvPr>
          <p:cNvSpPr>
            <a:spLocks noGrp="1"/>
          </p:cNvSpPr>
          <p:nvPr>
            <p:ph type="subTitle" idx="1"/>
          </p:nvPr>
        </p:nvSpPr>
        <p:spPr/>
        <p:txBody>
          <a:bodyPr/>
          <a:lstStyle/>
          <a:p>
            <a:endParaRPr lang="en-US"/>
          </a:p>
        </p:txBody>
      </p:sp>
      <p:pic>
        <p:nvPicPr>
          <p:cNvPr id="4" name="Player Safety 6">
            <a:hlinkClick r:id="" action="ppaction://media"/>
            <a:extLst>
              <a:ext uri="{FF2B5EF4-FFF2-40B4-BE49-F238E27FC236}">
                <a16:creationId xmlns:a16="http://schemas.microsoft.com/office/drawing/2014/main" id="{09AAF52E-AAE5-4E4A-90BB-179D64E0CF3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713919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98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A3D0CE2-91FF-49B3-A5D8-181E900D75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a:extLst>
              <a:ext uri="{FF2B5EF4-FFF2-40B4-BE49-F238E27FC236}">
                <a16:creationId xmlns:a16="http://schemas.microsoft.com/office/drawing/2014/main" id="{58AEBD96-C315-4F53-9D9E-0E20E993E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a16="http://schemas.microsoft.com/office/drawing/2014/main" id="{78916AAA-66F6-4DFA-88ED-7E27CF6B8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4" name="Group 13">
            <a:extLst>
              <a:ext uri="{FF2B5EF4-FFF2-40B4-BE49-F238E27FC236}">
                <a16:creationId xmlns:a16="http://schemas.microsoft.com/office/drawing/2014/main" id="{A137D43F-BAD6-47F1-AA65-AEEA38A2FF3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649215" y="4068923"/>
            <a:ext cx="1080904" cy="1080902"/>
            <a:chOff x="9685338" y="4460675"/>
            <a:chExt cx="1080904" cy="1080902"/>
          </a:xfrm>
        </p:grpSpPr>
        <p:sp>
          <p:nvSpPr>
            <p:cNvPr id="15" name="Oval 14">
              <a:extLst>
                <a:ext uri="{FF2B5EF4-FFF2-40B4-BE49-F238E27FC236}">
                  <a16:creationId xmlns:a16="http://schemas.microsoft.com/office/drawing/2014/main" id="{D512C9B2-6B22-4211-A940-FCD7C2CD0B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6" name="Oval 15">
              <a:extLst>
                <a:ext uri="{FF2B5EF4-FFF2-40B4-BE49-F238E27FC236}">
                  <a16:creationId xmlns:a16="http://schemas.microsoft.com/office/drawing/2014/main" id="{85F7DB84-CDE7-46F8-90DD-9D048A7D52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793429" y="4568765"/>
              <a:ext cx="864723" cy="864722"/>
            </a:xfrm>
            <a:prstGeom prst="ellipse">
              <a:avLst/>
            </a:prstGeom>
            <a:noFill/>
            <a:ln w="25400" cap="flat" cmpd="sng" algn="ctr">
              <a:solidFill>
                <a:sysClr val="window" lastClr="FFFFFF"/>
              </a:solidFill>
              <a:prstDash val="solid"/>
            </a:ln>
            <a:effectLst/>
          </p:spPr>
        </p:sp>
      </p:grpSp>
      <p:sp useBgFill="1">
        <p:nvSpPr>
          <p:cNvPr id="18" name="Rectangle 17">
            <a:extLst>
              <a:ext uri="{FF2B5EF4-FFF2-40B4-BE49-F238E27FC236}">
                <a16:creationId xmlns:a16="http://schemas.microsoft.com/office/drawing/2014/main" id="{68C84B8E-16E8-4E54-B4AC-84CE51595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085C5C9A-D7A7-4609-BBCB-56E6480CD95D}"/>
              </a:ext>
            </a:extLst>
          </p:cNvPr>
          <p:cNvSpPr>
            <a:spLocks noGrp="1"/>
          </p:cNvSpPr>
          <p:nvPr>
            <p:ph type="ctrTitle"/>
          </p:nvPr>
        </p:nvSpPr>
        <p:spPr>
          <a:xfrm>
            <a:off x="1051560" y="1110054"/>
            <a:ext cx="6558608" cy="4580300"/>
          </a:xfrm>
        </p:spPr>
        <p:txBody>
          <a:bodyPr vert="horz" lIns="91440" tIns="45720" rIns="91440" bIns="45720" rtlCol="0" anchor="ctr">
            <a:normAutofit/>
          </a:bodyPr>
          <a:lstStyle/>
          <a:p>
            <a:pPr algn="r">
              <a:lnSpc>
                <a:spcPct val="80000"/>
              </a:lnSpc>
              <a:spcBef>
                <a:spcPct val="0"/>
              </a:spcBef>
            </a:pPr>
            <a:r>
              <a:rPr lang="en-US" sz="2900">
                <a:blipFill dpi="0" rotWithShape="1">
                  <a:blip r:embed="rId4"/>
                  <a:srcRect/>
                  <a:tile tx="6350" ty="-127000" sx="65000" sy="64000" flip="none" algn="tl"/>
                </a:blipFill>
              </a:rPr>
              <a:t>This clip is from a Girls’ game where body checking is prohibited. Although the player in White does not take a good angle to be able to safely pick up the puck, the onus is on the player in Black to not deliver a body check to the opponent. Instead, the player in Black uses her arms to deliver a forceful check from behind and causes the opponent go dangerously into the boards. A Major plus game misconduct penalty for Checking from Behind is the minimum call. </a:t>
            </a:r>
          </a:p>
        </p:txBody>
      </p:sp>
      <p:sp>
        <p:nvSpPr>
          <p:cNvPr id="20" name="Rectangle 19">
            <a:extLst>
              <a:ext uri="{FF2B5EF4-FFF2-40B4-BE49-F238E27FC236}">
                <a16:creationId xmlns:a16="http://schemas.microsoft.com/office/drawing/2014/main" id="{ECE9EEEA-5DB7-4DC7-AF9F-74D1C19B7E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928117"/>
            <a:ext cx="10351008" cy="80683"/>
          </a:xfrm>
          <a:prstGeom prst="rect">
            <a:avLst/>
          </a:prstGeom>
          <a:blipFill dpi="0" rotWithShape="1">
            <a:blip r:embed="rId2">
              <a:alphaModFix amt="85000"/>
              <a:lum bright="70000" contrast="-70000"/>
              <a:extLs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F199147-B958-49C0-9BE2-65BDD892F2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85470" y="1110053"/>
            <a:ext cx="3386371" cy="4580301"/>
          </a:xfrm>
          <a:prstGeom prst="rect">
            <a:avLst/>
          </a:prstGeom>
          <a:blipFill dpi="0" rotWithShape="1">
            <a:blip r:embed="rId2">
              <a:alphaModFix amt="85000"/>
              <a:lum bright="70000" contrast="-70000"/>
              <a:extLs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9122C4AA-2F9C-43D6-8114-97CA60323CA3}"/>
              </a:ext>
            </a:extLst>
          </p:cNvPr>
          <p:cNvSpPr>
            <a:spLocks noGrp="1"/>
          </p:cNvSpPr>
          <p:nvPr>
            <p:ph type="subTitle" idx="1"/>
          </p:nvPr>
        </p:nvSpPr>
        <p:spPr>
          <a:xfrm>
            <a:off x="8091947" y="1678210"/>
            <a:ext cx="2989007" cy="3443988"/>
          </a:xfrm>
        </p:spPr>
        <p:txBody>
          <a:bodyPr vert="horz" lIns="91440" tIns="45720" rIns="91440" bIns="45720" rtlCol="0" anchor="ctr">
            <a:normAutofit/>
          </a:bodyPr>
          <a:lstStyle/>
          <a:p>
            <a:pPr marL="0" indent="0">
              <a:spcBef>
                <a:spcPts val="1200"/>
              </a:spcBef>
              <a:buClr>
                <a:schemeClr val="accent1">
                  <a:lumMod val="75000"/>
                </a:schemeClr>
              </a:buClr>
              <a:buSzPct val="85000"/>
            </a:pPr>
            <a:r>
              <a:rPr lang="en-US">
                <a:solidFill>
                  <a:srgbClr val="000000"/>
                </a:solidFill>
              </a:rPr>
              <a:t>Rule 608</a:t>
            </a:r>
          </a:p>
        </p:txBody>
      </p:sp>
      <p:sp>
        <p:nvSpPr>
          <p:cNvPr id="24" name="Rectangle 23">
            <a:extLst>
              <a:ext uri="{FF2B5EF4-FFF2-40B4-BE49-F238E27FC236}">
                <a16:creationId xmlns:a16="http://schemas.microsoft.com/office/drawing/2014/main" id="{EF70505D-EC2C-4D1A-86DE-2583778074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5780565"/>
            <a:ext cx="10351008" cy="80683"/>
          </a:xfrm>
          <a:prstGeom prst="rect">
            <a:avLst/>
          </a:prstGeom>
          <a:blipFill dpi="0" rotWithShape="1">
            <a:blip r:embed="rId2">
              <a:alphaModFix amt="85000"/>
              <a:lum bright="70000" contrast="-70000"/>
              <a:extLs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a:extLst>
              <a:ext uri="{FF2B5EF4-FFF2-40B4-BE49-F238E27FC236}">
                <a16:creationId xmlns:a16="http://schemas.microsoft.com/office/drawing/2014/main" id="{2DF20BDF-18D7-4E94-9BA1-9CEB40470CB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646920" y="5257800"/>
            <a:ext cx="1080904" cy="1080902"/>
            <a:chOff x="9646920" y="5257800"/>
            <a:chExt cx="1080904" cy="1080902"/>
          </a:xfrm>
        </p:grpSpPr>
        <p:sp>
          <p:nvSpPr>
            <p:cNvPr id="27" name="Oval 26">
              <a:extLst>
                <a:ext uri="{FF2B5EF4-FFF2-40B4-BE49-F238E27FC236}">
                  <a16:creationId xmlns:a16="http://schemas.microsoft.com/office/drawing/2014/main" id="{98F42242-4089-4E5D-95C3-C113C73DA9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46920" y="5257800"/>
              <a:ext cx="1080904" cy="1080902"/>
            </a:xfrm>
            <a:prstGeom prst="ellipse">
              <a:avLst/>
            </a:prstGeom>
            <a:blipFill dpi="0" rotWithShape="1">
              <a:blip r:embed="rId4">
                <a:duotone>
                  <a:schemeClr val="accent1">
                    <a:shade val="45000"/>
                    <a:satMod val="135000"/>
                  </a:schemeClr>
                  <a:prstClr val="white"/>
                </a:duotone>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28" name="Oval 27">
              <a:extLst>
                <a:ext uri="{FF2B5EF4-FFF2-40B4-BE49-F238E27FC236}">
                  <a16:creationId xmlns:a16="http://schemas.microsoft.com/office/drawing/2014/main" id="{796F87F1-ABB5-42FB-86BD-EED111CD33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755011" y="5365890"/>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2770174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00"/>
                                        <p:tgtEl>
                                          <p:spTgt spid="3">
                                            <p:txEl>
                                              <p:pRg st="0" end="0"/>
                                            </p:txEl>
                                          </p:spTgt>
                                        </p:tgtEl>
                                      </p:cBhvr>
                                    </p:animEffect>
                                  </p:childTnLst>
                                </p:cTn>
                              </p:par>
                              <p:par>
                                <p:cTn id="8" presetID="10" presetClass="entr" presetSubtype="0" fill="hold" grpId="0" nodeType="withEffect">
                                  <p:stCondLst>
                                    <p:cond delay="5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61FA0-FB7A-4A23-82E6-D2E2CE832B54}"/>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61746D0B-9272-4874-8155-D78CF50A5D7B}"/>
              </a:ext>
            </a:extLst>
          </p:cNvPr>
          <p:cNvSpPr>
            <a:spLocks noGrp="1"/>
          </p:cNvSpPr>
          <p:nvPr>
            <p:ph type="subTitle" idx="1"/>
          </p:nvPr>
        </p:nvSpPr>
        <p:spPr/>
        <p:txBody>
          <a:bodyPr/>
          <a:lstStyle/>
          <a:p>
            <a:endParaRPr lang="en-US"/>
          </a:p>
        </p:txBody>
      </p:sp>
      <p:pic>
        <p:nvPicPr>
          <p:cNvPr id="4" name="Player Safety 7">
            <a:hlinkClick r:id="" action="ppaction://media"/>
            <a:extLst>
              <a:ext uri="{FF2B5EF4-FFF2-40B4-BE49-F238E27FC236}">
                <a16:creationId xmlns:a16="http://schemas.microsoft.com/office/drawing/2014/main" id="{71754D84-ED06-4A35-809B-142CE6CBD81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816844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81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3D0CE2-91FF-49B3-A5D8-181E900D75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58AEBD96-C315-4F53-9D9E-0E20E993E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78916AAA-66F6-4DFA-88ED-7E27CF6B8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3" name="Group 12">
            <a:extLst>
              <a:ext uri="{FF2B5EF4-FFF2-40B4-BE49-F238E27FC236}">
                <a16:creationId xmlns:a16="http://schemas.microsoft.com/office/drawing/2014/main" id="{A137D43F-BAD6-47F1-AA65-AEEA38A2FF3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649215" y="4068923"/>
            <a:ext cx="1080904" cy="1080902"/>
            <a:chOff x="9685338" y="4460675"/>
            <a:chExt cx="1080904" cy="1080902"/>
          </a:xfrm>
        </p:grpSpPr>
        <p:sp>
          <p:nvSpPr>
            <p:cNvPr id="14" name="Oval 13">
              <a:extLst>
                <a:ext uri="{FF2B5EF4-FFF2-40B4-BE49-F238E27FC236}">
                  <a16:creationId xmlns:a16="http://schemas.microsoft.com/office/drawing/2014/main" id="{D512C9B2-6B22-4211-A940-FCD7C2CD0B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5" name="Oval 14">
              <a:extLst>
                <a:ext uri="{FF2B5EF4-FFF2-40B4-BE49-F238E27FC236}">
                  <a16:creationId xmlns:a16="http://schemas.microsoft.com/office/drawing/2014/main" id="{85F7DB84-CDE7-46F8-90DD-9D048A7D52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793429" y="4568765"/>
              <a:ext cx="864723" cy="864722"/>
            </a:xfrm>
            <a:prstGeom prst="ellipse">
              <a:avLst/>
            </a:prstGeom>
            <a:noFill/>
            <a:ln w="25400" cap="flat" cmpd="sng" algn="ctr">
              <a:solidFill>
                <a:sysClr val="window" lastClr="FFFFFF"/>
              </a:solidFill>
              <a:prstDash val="solid"/>
            </a:ln>
            <a:effectLst/>
          </p:spPr>
        </p:sp>
      </p:grpSp>
      <p:sp useBgFill="1">
        <p:nvSpPr>
          <p:cNvPr id="17" name="Rectangle 16">
            <a:extLst>
              <a:ext uri="{FF2B5EF4-FFF2-40B4-BE49-F238E27FC236}">
                <a16:creationId xmlns:a16="http://schemas.microsoft.com/office/drawing/2014/main" id="{E8035907-EB9C-4E11-8A9B-D25B0AD8D7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1ABEBB81-C43D-43DD-A1AF-D696A215FEA3}"/>
              </a:ext>
            </a:extLst>
          </p:cNvPr>
          <p:cNvSpPr>
            <a:spLocks noGrp="1"/>
          </p:cNvSpPr>
          <p:nvPr>
            <p:ph type="ctrTitle"/>
          </p:nvPr>
        </p:nvSpPr>
        <p:spPr>
          <a:xfrm>
            <a:off x="643467" y="643467"/>
            <a:ext cx="6516241" cy="5571066"/>
          </a:xfrm>
        </p:spPr>
        <p:txBody>
          <a:bodyPr vert="horz" lIns="91440" tIns="45720" rIns="91440" bIns="45720" rtlCol="0" anchor="ctr">
            <a:normAutofit/>
          </a:bodyPr>
          <a:lstStyle/>
          <a:p>
            <a:pPr algn="r">
              <a:lnSpc>
                <a:spcPct val="80000"/>
              </a:lnSpc>
              <a:spcBef>
                <a:spcPct val="0"/>
              </a:spcBef>
            </a:pPr>
            <a:r>
              <a:rPr lang="en-US" sz="2900">
                <a:blipFill dpi="0" rotWithShape="1">
                  <a:blip r:embed="rId4"/>
                  <a:srcRect/>
                  <a:tile tx="6350" ty="-127000" sx="65000" sy="64000" flip="none" algn="tl"/>
                </a:blipFill>
              </a:rPr>
              <a:t>The player in Black is physically engaged with a player in White with the puck in his feet. The player in Black is considered to be vulnerable and defenseless when a 2nd player in White comes in to deliver a check to the player in Black. Even though the player in White traveled considerable distances, he did not continue his stride or accelerate through the check, so a minor penalty for Roughing is the correct call. </a:t>
            </a:r>
          </a:p>
        </p:txBody>
      </p:sp>
      <p:sp>
        <p:nvSpPr>
          <p:cNvPr id="19" name="Rectangle 18">
            <a:extLst>
              <a:ext uri="{FF2B5EF4-FFF2-40B4-BE49-F238E27FC236}">
                <a16:creationId xmlns:a16="http://schemas.microsoft.com/office/drawing/2014/main" id="{D9C69FA7-0958-4ED9-A0DF-E87A0C137B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702709" y="3388657"/>
            <a:ext cx="3657600"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21" name="Group 20">
            <a:extLst>
              <a:ext uri="{FF2B5EF4-FFF2-40B4-BE49-F238E27FC236}">
                <a16:creationId xmlns:a16="http://schemas.microsoft.com/office/drawing/2014/main" id="{FDB0A998-A5C6-45CB-ACF3-1CF6399202A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933595" y="1903304"/>
            <a:ext cx="3051394" cy="3051388"/>
            <a:chOff x="7933595" y="1903304"/>
            <a:chExt cx="3051394" cy="3051388"/>
          </a:xfrm>
        </p:grpSpPr>
        <p:sp>
          <p:nvSpPr>
            <p:cNvPr id="22" name="Oval 21">
              <a:extLst>
                <a:ext uri="{FF2B5EF4-FFF2-40B4-BE49-F238E27FC236}">
                  <a16:creationId xmlns:a16="http://schemas.microsoft.com/office/drawing/2014/main" id="{4AB5B6FA-7B4F-437A-9C78-144C7DCD1E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33595" y="1903304"/>
              <a:ext cx="3051394" cy="3051388"/>
            </a:xfrm>
            <a:prstGeom prst="ellipse">
              <a:avLst/>
            </a:prstGeom>
            <a:blipFill dpi="0" rotWithShape="1">
              <a:blip r:embed="rId6">
                <a:duotone>
                  <a:schemeClr val="accent1">
                    <a:shade val="45000"/>
                    <a:satMod val="135000"/>
                  </a:schemeClr>
                  <a:prstClr val="white"/>
                </a:duotone>
                <a:extLst>
                  <a:ext uri="{BEBA8EAE-BF5A-486C-A8C5-ECC9F3942E4B}">
                    <a14:imgProps xmlns:a14="http://schemas.microsoft.com/office/drawing/2010/main">
                      <a14:imgLayer r:embed="rId7">
                        <a14:imgEffect>
                          <a14:saturation sat="400000"/>
                        </a14:imgEffect>
                        <a14:imgEffect>
                          <a14:brightnessContrast bright="-40000" contrast="40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23" name="Oval 22">
              <a:extLst>
                <a:ext uri="{FF2B5EF4-FFF2-40B4-BE49-F238E27FC236}">
                  <a16:creationId xmlns:a16="http://schemas.microsoft.com/office/drawing/2014/main" id="{A4199C21-6AE0-4F6F-AA96-6FFF97BB9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95024" y="2064730"/>
              <a:ext cx="2728540" cy="2728536"/>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16790603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96367-E011-46CD-B07E-4DF950B0B764}"/>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677C56B0-597F-41B1-85AE-07B89ECFB1AE}"/>
              </a:ext>
            </a:extLst>
          </p:cNvPr>
          <p:cNvSpPr>
            <a:spLocks noGrp="1"/>
          </p:cNvSpPr>
          <p:nvPr>
            <p:ph type="subTitle" idx="1"/>
          </p:nvPr>
        </p:nvSpPr>
        <p:spPr/>
        <p:txBody>
          <a:bodyPr/>
          <a:lstStyle/>
          <a:p>
            <a:endParaRPr lang="en-US"/>
          </a:p>
        </p:txBody>
      </p:sp>
      <p:pic>
        <p:nvPicPr>
          <p:cNvPr id="4" name="Player Safety 8">
            <a:hlinkClick r:id="" action="ppaction://media"/>
            <a:extLst>
              <a:ext uri="{FF2B5EF4-FFF2-40B4-BE49-F238E27FC236}">
                <a16:creationId xmlns:a16="http://schemas.microsoft.com/office/drawing/2014/main" id="{63EDD378-EDC6-49CA-A555-B05D6CB0FA1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386937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95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3D0CE2-91FF-49B3-A5D8-181E900D75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58AEBD96-C315-4F53-9D9E-0E20E993E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78916AAA-66F6-4DFA-88ED-7E27CF6B8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3" name="Group 12">
            <a:extLst>
              <a:ext uri="{FF2B5EF4-FFF2-40B4-BE49-F238E27FC236}">
                <a16:creationId xmlns:a16="http://schemas.microsoft.com/office/drawing/2014/main" id="{A137D43F-BAD6-47F1-AA65-AEEA38A2FF3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649215" y="4068923"/>
            <a:ext cx="1080904" cy="1080902"/>
            <a:chOff x="9685338" y="4460675"/>
            <a:chExt cx="1080904" cy="1080902"/>
          </a:xfrm>
        </p:grpSpPr>
        <p:sp>
          <p:nvSpPr>
            <p:cNvPr id="14" name="Oval 13">
              <a:extLst>
                <a:ext uri="{FF2B5EF4-FFF2-40B4-BE49-F238E27FC236}">
                  <a16:creationId xmlns:a16="http://schemas.microsoft.com/office/drawing/2014/main" id="{D512C9B2-6B22-4211-A940-FCD7C2CD0B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5" name="Oval 14">
              <a:extLst>
                <a:ext uri="{FF2B5EF4-FFF2-40B4-BE49-F238E27FC236}">
                  <a16:creationId xmlns:a16="http://schemas.microsoft.com/office/drawing/2014/main" id="{85F7DB84-CDE7-46F8-90DD-9D048A7D52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793429" y="4568765"/>
              <a:ext cx="864723" cy="864722"/>
            </a:xfrm>
            <a:prstGeom prst="ellipse">
              <a:avLst/>
            </a:prstGeom>
            <a:noFill/>
            <a:ln w="25400" cap="flat" cmpd="sng" algn="ctr">
              <a:solidFill>
                <a:sysClr val="window" lastClr="FFFFFF"/>
              </a:solidFill>
              <a:prstDash val="solid"/>
            </a:ln>
            <a:effectLst/>
          </p:spPr>
        </p:sp>
      </p:grpSp>
      <p:sp useBgFill="1">
        <p:nvSpPr>
          <p:cNvPr id="17" name="Rectangle 16">
            <a:extLst>
              <a:ext uri="{FF2B5EF4-FFF2-40B4-BE49-F238E27FC236}">
                <a16:creationId xmlns:a16="http://schemas.microsoft.com/office/drawing/2014/main" id="{C3D25154-9EF7-4C33-9AAC-7B3BE089F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9F8FE924-85B8-4A38-8E97-E57E0B6EF4A0}"/>
              </a:ext>
            </a:extLst>
          </p:cNvPr>
          <p:cNvSpPr>
            <a:spLocks noGrp="1"/>
          </p:cNvSpPr>
          <p:nvPr>
            <p:ph type="ctrTitle"/>
          </p:nvPr>
        </p:nvSpPr>
        <p:spPr>
          <a:xfrm>
            <a:off x="1051560" y="643468"/>
            <a:ext cx="9966960" cy="3592432"/>
          </a:xfrm>
        </p:spPr>
        <p:txBody>
          <a:bodyPr vert="horz" lIns="91440" tIns="45720" rIns="91440" bIns="45720" rtlCol="0" anchor="ctr">
            <a:normAutofit/>
          </a:bodyPr>
          <a:lstStyle/>
          <a:p>
            <a:pPr>
              <a:lnSpc>
                <a:spcPct val="80000"/>
              </a:lnSpc>
              <a:spcBef>
                <a:spcPct val="0"/>
              </a:spcBef>
            </a:pPr>
            <a:r>
              <a:rPr lang="en-US" sz="3100">
                <a:blipFill dpi="0" rotWithShape="1">
                  <a:blip r:embed="rId4"/>
                  <a:srcRect/>
                  <a:tile tx="6350" ty="-127000" sx="65000" sy="64000" flip="none" algn="tl"/>
                </a:blipFill>
              </a:rPr>
              <a:t>The player in White is physically engaged with a player in Blue along the end boards with both players making an effort to play the puck. A second player in Blue enters into the area and makes no effort to play the puck, instead delivers a body check to the player in White who is considered vulnerable and defenseless. A minor penalty for Roughing is the correct call.</a:t>
            </a:r>
          </a:p>
        </p:txBody>
      </p:sp>
      <p:sp>
        <p:nvSpPr>
          <p:cNvPr id="19" name="Rectangle 18">
            <a:extLst>
              <a:ext uri="{FF2B5EF4-FFF2-40B4-BE49-F238E27FC236}">
                <a16:creationId xmlns:a16="http://schemas.microsoft.com/office/drawing/2014/main" id="{1604E8C0-C927-4C06-A96A-BF3323BA7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572000"/>
            <a:ext cx="12192000" cy="2295831"/>
          </a:xfrm>
          <a:prstGeom prst="rect">
            <a:avLst/>
          </a:prstGeom>
          <a:blipFill dpi="0" rotWithShape="1">
            <a:blip r:embed="rId2">
              <a:alphaModFix amt="85000"/>
              <a:lum bright="70000" contrast="-70000"/>
              <a:extLs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9DCECFD5-4C30-4892-9FF0-540E17955A5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245590" y="5111496"/>
            <a:ext cx="1080904" cy="1080902"/>
            <a:chOff x="10245590" y="5111496"/>
            <a:chExt cx="1080904" cy="1080902"/>
          </a:xfrm>
        </p:grpSpPr>
        <p:sp>
          <p:nvSpPr>
            <p:cNvPr id="22" name="Oval 21">
              <a:extLst>
                <a:ext uri="{FF2B5EF4-FFF2-40B4-BE49-F238E27FC236}">
                  <a16:creationId xmlns:a16="http://schemas.microsoft.com/office/drawing/2014/main" id="{95C67F70-EAFE-425C-8422-591620A96D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5590" y="5111496"/>
              <a:ext cx="1080904" cy="1080902"/>
            </a:xfrm>
            <a:prstGeom prst="ellipse">
              <a:avLst/>
            </a:prstGeom>
            <a:blipFill dpi="0" rotWithShape="1">
              <a:blip r:embed="rId4">
                <a:duotone>
                  <a:schemeClr val="accent1">
                    <a:shade val="45000"/>
                    <a:satMod val="135000"/>
                  </a:schemeClr>
                  <a:prstClr val="white"/>
                </a:duotone>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23" name="Oval 22">
              <a:extLst>
                <a:ext uri="{FF2B5EF4-FFF2-40B4-BE49-F238E27FC236}">
                  <a16:creationId xmlns:a16="http://schemas.microsoft.com/office/drawing/2014/main" id="{D47FA16B-C217-4D91-84EA-5B0846BDDA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53681" y="5219586"/>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23218339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EDA4BA-1A44-474C-A4E6-DE8E6428FF89}"/>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B91C7BBC-5C06-49E9-8D81-3059D21AA8F6}"/>
              </a:ext>
            </a:extLst>
          </p:cNvPr>
          <p:cNvSpPr>
            <a:spLocks noGrp="1"/>
          </p:cNvSpPr>
          <p:nvPr>
            <p:ph type="subTitle" idx="1"/>
          </p:nvPr>
        </p:nvSpPr>
        <p:spPr/>
        <p:txBody>
          <a:bodyPr/>
          <a:lstStyle/>
          <a:p>
            <a:endParaRPr lang="en-US"/>
          </a:p>
        </p:txBody>
      </p:sp>
      <p:pic>
        <p:nvPicPr>
          <p:cNvPr id="4" name="Player Safety 10">
            <a:hlinkClick r:id="" action="ppaction://media"/>
            <a:extLst>
              <a:ext uri="{FF2B5EF4-FFF2-40B4-BE49-F238E27FC236}">
                <a16:creationId xmlns:a16="http://schemas.microsoft.com/office/drawing/2014/main" id="{2D1AA1CF-85F7-418D-B741-3152402523A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4053310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49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3D0CE2-91FF-49B3-A5D8-181E900D75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58AEBD96-C315-4F53-9D9E-0E20E993E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78916AAA-66F6-4DFA-88ED-7E27CF6B8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3" name="Group 12">
            <a:extLst>
              <a:ext uri="{FF2B5EF4-FFF2-40B4-BE49-F238E27FC236}">
                <a16:creationId xmlns:a16="http://schemas.microsoft.com/office/drawing/2014/main" id="{A137D43F-BAD6-47F1-AA65-AEEA38A2FF3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649215" y="4068923"/>
            <a:ext cx="1080904" cy="1080902"/>
            <a:chOff x="9685338" y="4460675"/>
            <a:chExt cx="1080904" cy="1080902"/>
          </a:xfrm>
        </p:grpSpPr>
        <p:sp>
          <p:nvSpPr>
            <p:cNvPr id="14" name="Oval 13">
              <a:extLst>
                <a:ext uri="{FF2B5EF4-FFF2-40B4-BE49-F238E27FC236}">
                  <a16:creationId xmlns:a16="http://schemas.microsoft.com/office/drawing/2014/main" id="{D512C9B2-6B22-4211-A940-FCD7C2CD0B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5" name="Oval 14">
              <a:extLst>
                <a:ext uri="{FF2B5EF4-FFF2-40B4-BE49-F238E27FC236}">
                  <a16:creationId xmlns:a16="http://schemas.microsoft.com/office/drawing/2014/main" id="{85F7DB84-CDE7-46F8-90DD-9D048A7D52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793429" y="4568765"/>
              <a:ext cx="864723" cy="864722"/>
            </a:xfrm>
            <a:prstGeom prst="ellipse">
              <a:avLst/>
            </a:prstGeom>
            <a:noFill/>
            <a:ln w="25400" cap="flat" cmpd="sng" algn="ctr">
              <a:solidFill>
                <a:sysClr val="window" lastClr="FFFFFF"/>
              </a:solidFill>
              <a:prstDash val="solid"/>
            </a:ln>
            <a:effectLst/>
          </p:spPr>
        </p:sp>
      </p:grpSp>
      <p:sp useBgFill="1">
        <p:nvSpPr>
          <p:cNvPr id="17" name="Rectangle 16">
            <a:extLst>
              <a:ext uri="{FF2B5EF4-FFF2-40B4-BE49-F238E27FC236}">
                <a16:creationId xmlns:a16="http://schemas.microsoft.com/office/drawing/2014/main" id="{E15AAB4E-1AF6-4A73-9822-087B0F4ED5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34FE3E9C-F5CA-4CA5-A9FB-68459FDF394B}"/>
              </a:ext>
            </a:extLst>
          </p:cNvPr>
          <p:cNvSpPr>
            <a:spLocks noGrp="1"/>
          </p:cNvSpPr>
          <p:nvPr>
            <p:ph type="ctrTitle"/>
          </p:nvPr>
        </p:nvSpPr>
        <p:spPr>
          <a:xfrm>
            <a:off x="643467" y="643466"/>
            <a:ext cx="6707157" cy="5571067"/>
          </a:xfrm>
        </p:spPr>
        <p:txBody>
          <a:bodyPr vert="horz" lIns="91440" tIns="45720" rIns="91440" bIns="45720" rtlCol="0" anchor="ctr">
            <a:normAutofit/>
          </a:bodyPr>
          <a:lstStyle/>
          <a:p>
            <a:pPr algn="r">
              <a:lnSpc>
                <a:spcPct val="80000"/>
              </a:lnSpc>
              <a:spcBef>
                <a:spcPct val="0"/>
              </a:spcBef>
            </a:pPr>
            <a:r>
              <a:rPr lang="en-US" sz="3100">
                <a:blipFill dpi="0" rotWithShape="1">
                  <a:blip r:embed="rId4"/>
                  <a:srcRect/>
                  <a:tile tx="6350" ty="-127000" sx="65000" sy="64000" flip="none" algn="tl"/>
                </a:blipFill>
              </a:rPr>
              <a:t>The player in Blue anticipated the player in Yellow would gain control of the puck and was planning to deliver a hip check. However, the player in Yellow never did gain control of the puck and is considered “vulnerable and defenseless” when the player in Blue made shoulder to shoulder contact. Even though the player in Blue did not intentionally “blow up” the player in Yellow, he is still responsible for avoiding the unnecessary contact. A minor penalty for Roughing would be the appropriate call.</a:t>
            </a:r>
          </a:p>
        </p:txBody>
      </p:sp>
      <p:sp>
        <p:nvSpPr>
          <p:cNvPr id="19" name="Rectangle 18">
            <a:extLst>
              <a:ext uri="{FF2B5EF4-FFF2-40B4-BE49-F238E27FC236}">
                <a16:creationId xmlns:a16="http://schemas.microsoft.com/office/drawing/2014/main" id="{3FD794DA-8ACE-4EC4-8EB7-A34B9F6C19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78454" y="-2"/>
            <a:ext cx="4513546" cy="6858002"/>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7471429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128" name="Group 5127">
            <a:extLst>
              <a:ext uri="{FF2B5EF4-FFF2-40B4-BE49-F238E27FC236}">
                <a16:creationId xmlns:a16="http://schemas.microsoft.com/office/drawing/2014/main" id="{132FD491-28F3-42E7-AEBF-A9E3C462C92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5129" name="Oval 5128">
              <a:extLst>
                <a:ext uri="{FF2B5EF4-FFF2-40B4-BE49-F238E27FC236}">
                  <a16:creationId xmlns:a16="http://schemas.microsoft.com/office/drawing/2014/main" id="{AD016B6E-F283-4CFB-9099-05C8DA6AB3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5130" name="Oval 5129">
              <a:extLst>
                <a:ext uri="{FF2B5EF4-FFF2-40B4-BE49-F238E27FC236}">
                  <a16:creationId xmlns:a16="http://schemas.microsoft.com/office/drawing/2014/main" id="{72D0360E-345F-4790-B0A0-03ADC36B5E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useBgFill="1">
        <p:nvSpPr>
          <p:cNvPr id="5132" name="Rectangle 5131">
            <a:extLst>
              <a:ext uri="{FF2B5EF4-FFF2-40B4-BE49-F238E27FC236}">
                <a16:creationId xmlns:a16="http://schemas.microsoft.com/office/drawing/2014/main" id="{4FCA88C2-C73C-4062-A097-8FBCE3090B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4" name="Rectangle 5133">
            <a:extLst>
              <a:ext uri="{FF2B5EF4-FFF2-40B4-BE49-F238E27FC236}">
                <a16:creationId xmlns:a16="http://schemas.microsoft.com/office/drawing/2014/main" id="{83981C21-E132-4402-B31B-D725C1CE77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604" y="653241"/>
            <a:ext cx="10908792" cy="80683"/>
          </a:xfrm>
          <a:prstGeom prst="rect">
            <a:avLst/>
          </a:prstGeom>
          <a:blipFill dpi="0" rotWithShape="1">
            <a:blip r:embed="rId5">
              <a:alphaModFix amt="85000"/>
              <a:lum bright="70000" contrast="-70000"/>
              <a:extLst>
                <a:ext uri="{BEBA8EAE-BF5A-486C-A8C5-ECC9F3942E4B}">
                  <a14:imgProps xmlns:a14="http://schemas.microsoft.com/office/drawing/2010/main">
                    <a14:imgLayer r:embed="rId6">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6" name="Rectangle 5135">
            <a:extLst>
              <a:ext uri="{FF2B5EF4-FFF2-40B4-BE49-F238E27FC236}">
                <a16:creationId xmlns:a16="http://schemas.microsoft.com/office/drawing/2014/main" id="{6A685C77-4E84-486A-9AE5-F3635BE98E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1" y="822324"/>
            <a:ext cx="5149596" cy="5228279"/>
          </a:xfrm>
          <a:prstGeom prst="rect">
            <a:avLst/>
          </a:prstGeom>
          <a:blipFill dpi="0" rotWithShape="1">
            <a:blip r:embed="rId5">
              <a:alphaModFix amt="85000"/>
              <a:lum bright="70000" contrast="-70000"/>
              <a:extLst>
                <a:ext uri="{BEBA8EAE-BF5A-486C-A8C5-ECC9F3942E4B}">
                  <a14:imgProps xmlns:a14="http://schemas.microsoft.com/office/drawing/2010/main">
                    <a14:imgLayer r:embed="rId6">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22" name="Title 1">
            <a:extLst>
              <a:ext uri="{FF2B5EF4-FFF2-40B4-BE49-F238E27FC236}">
                <a16:creationId xmlns:a16="http://schemas.microsoft.com/office/drawing/2014/main" id="{6E5A3D23-4008-42EE-B7A5-F2D6735D86F5}"/>
              </a:ext>
            </a:extLst>
          </p:cNvPr>
          <p:cNvSpPr>
            <a:spLocks noGrp="1" noChangeArrowheads="1"/>
          </p:cNvSpPr>
          <p:nvPr>
            <p:ph type="title"/>
          </p:nvPr>
        </p:nvSpPr>
        <p:spPr>
          <a:xfrm>
            <a:off x="7044268" y="1465790"/>
            <a:ext cx="3860798" cy="3941345"/>
          </a:xfrm>
        </p:spPr>
        <p:txBody>
          <a:bodyPr vert="horz" lIns="91440" tIns="45720" rIns="91440" bIns="45720" rtlCol="0" anchor="ctr">
            <a:normAutofit/>
          </a:bodyPr>
          <a:lstStyle/>
          <a:p>
            <a:pPr>
              <a:spcBef>
                <a:spcPct val="0"/>
              </a:spcBef>
            </a:pPr>
            <a:r>
              <a:rPr lang="en-US" altLang="en-US" sz="5100">
                <a:blipFill>
                  <a:blip r:embed="rId7">
                    <a:extLst>
                      <a:ext uri="{28A0092B-C50C-407E-A947-70E740481C1C}">
                        <a14:useLocalDpi xmlns:a14="http://schemas.microsoft.com/office/drawing/2010/main" val="0"/>
                      </a:ext>
                    </a:extLst>
                  </a:blip>
                  <a:tile tx="6350" ty="-127000" sx="65000" sy="64000" flip="none" algn="tl"/>
                </a:blipFill>
              </a:rPr>
              <a:t>USA Hockey Declaration of Player Safety, Fair Play and Respect</a:t>
            </a:r>
          </a:p>
        </p:txBody>
      </p:sp>
      <p:sp>
        <p:nvSpPr>
          <p:cNvPr id="5123" name="Content Placeholder 2">
            <a:extLst>
              <a:ext uri="{FF2B5EF4-FFF2-40B4-BE49-F238E27FC236}">
                <a16:creationId xmlns:a16="http://schemas.microsoft.com/office/drawing/2014/main" id="{75316FBF-872D-408B-944F-EA8B30CE936D}"/>
              </a:ext>
            </a:extLst>
          </p:cNvPr>
          <p:cNvSpPr>
            <a:spLocks noGrp="1" noChangeArrowheads="1"/>
          </p:cNvSpPr>
          <p:nvPr>
            <p:ph type="body" idx="1"/>
          </p:nvPr>
        </p:nvSpPr>
        <p:spPr>
          <a:xfrm>
            <a:off x="641602" y="1359090"/>
            <a:ext cx="5132665" cy="4048046"/>
          </a:xfrm>
        </p:spPr>
        <p:txBody>
          <a:bodyPr vert="horz" lIns="91440" tIns="45720" rIns="91440" bIns="45720" rtlCol="0" anchor="ctr">
            <a:normAutofit/>
          </a:bodyPr>
          <a:lstStyle/>
          <a:p>
            <a:pPr indent="-182880">
              <a:buClr>
                <a:schemeClr val="accent1">
                  <a:lumMod val="75000"/>
                </a:schemeClr>
              </a:buClr>
              <a:buSzPct val="85000"/>
              <a:buFont typeface="Wingdings" pitchFamily="2" charset="2"/>
              <a:buChar char="§"/>
            </a:pPr>
            <a:r>
              <a:rPr lang="en-US" altLang="en-US">
                <a:solidFill>
                  <a:schemeClr val="tx1"/>
                </a:solidFill>
              </a:rPr>
              <a:t>USA Hockey is committed to creating a safe and fair environment for all participants.  Respect for the game, the opponents, coaches and officials is a critical part of the environment that is created, and it covers several different aspects of sportsmanship and fair play. </a:t>
            </a:r>
          </a:p>
        </p:txBody>
      </p:sp>
      <p:sp>
        <p:nvSpPr>
          <p:cNvPr id="5138" name="Rectangle 5137">
            <a:extLst>
              <a:ext uri="{FF2B5EF4-FFF2-40B4-BE49-F238E27FC236}">
                <a16:creationId xmlns:a16="http://schemas.microsoft.com/office/drawing/2014/main" id="{E55C1C3E-5158-47F3-8FD9-14B22C3E6E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604" y="6121662"/>
            <a:ext cx="10908792" cy="80683"/>
          </a:xfrm>
          <a:prstGeom prst="rect">
            <a:avLst/>
          </a:prstGeom>
          <a:blipFill dpi="0" rotWithShape="1">
            <a:blip r:embed="rId5">
              <a:alphaModFix amt="85000"/>
              <a:lum bright="70000" contrast="-70000"/>
              <a:extLst>
                <a:ext uri="{BEBA8EAE-BF5A-486C-A8C5-ECC9F3942E4B}">
                  <a14:imgProps xmlns:a14="http://schemas.microsoft.com/office/drawing/2010/main">
                    <a14:imgLayer r:embed="rId6">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CBE1C-672F-4C28-967F-86085DFC49B2}"/>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371FED7E-64FB-433F-AA95-895F051C1701}"/>
              </a:ext>
            </a:extLst>
          </p:cNvPr>
          <p:cNvSpPr>
            <a:spLocks noGrp="1"/>
          </p:cNvSpPr>
          <p:nvPr>
            <p:ph type="subTitle" idx="1"/>
          </p:nvPr>
        </p:nvSpPr>
        <p:spPr/>
        <p:txBody>
          <a:bodyPr/>
          <a:lstStyle/>
          <a:p>
            <a:endParaRPr lang="en-US"/>
          </a:p>
        </p:txBody>
      </p:sp>
      <p:pic>
        <p:nvPicPr>
          <p:cNvPr id="4" name="Player Safety 11">
            <a:hlinkClick r:id="" action="ppaction://media"/>
            <a:extLst>
              <a:ext uri="{FF2B5EF4-FFF2-40B4-BE49-F238E27FC236}">
                <a16:creationId xmlns:a16="http://schemas.microsoft.com/office/drawing/2014/main" id="{032F4D2E-59AE-4C92-9AEC-B5ABFD82B26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023771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04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3D0CE2-91FF-49B3-A5D8-181E900D75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58AEBD96-C315-4F53-9D9E-0E20E993E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78916AAA-66F6-4DFA-88ED-7E27CF6B8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3" name="Group 12">
            <a:extLst>
              <a:ext uri="{FF2B5EF4-FFF2-40B4-BE49-F238E27FC236}">
                <a16:creationId xmlns:a16="http://schemas.microsoft.com/office/drawing/2014/main" id="{A137D43F-BAD6-47F1-AA65-AEEA38A2FF3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649215" y="4068923"/>
            <a:ext cx="1080904" cy="1080902"/>
            <a:chOff x="9685338" y="4460675"/>
            <a:chExt cx="1080904" cy="1080902"/>
          </a:xfrm>
        </p:grpSpPr>
        <p:sp>
          <p:nvSpPr>
            <p:cNvPr id="14" name="Oval 13">
              <a:extLst>
                <a:ext uri="{FF2B5EF4-FFF2-40B4-BE49-F238E27FC236}">
                  <a16:creationId xmlns:a16="http://schemas.microsoft.com/office/drawing/2014/main" id="{D512C9B2-6B22-4211-A940-FCD7C2CD0B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5" name="Oval 14">
              <a:extLst>
                <a:ext uri="{FF2B5EF4-FFF2-40B4-BE49-F238E27FC236}">
                  <a16:creationId xmlns:a16="http://schemas.microsoft.com/office/drawing/2014/main" id="{85F7DB84-CDE7-46F8-90DD-9D048A7D52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793429" y="4568765"/>
              <a:ext cx="864723" cy="864722"/>
            </a:xfrm>
            <a:prstGeom prst="ellipse">
              <a:avLst/>
            </a:prstGeom>
            <a:noFill/>
            <a:ln w="25400" cap="flat" cmpd="sng" algn="ctr">
              <a:solidFill>
                <a:sysClr val="window" lastClr="FFFFFF"/>
              </a:solidFill>
              <a:prstDash val="solid"/>
            </a:ln>
            <a:effectLst/>
          </p:spPr>
        </p:sp>
      </p:grpSp>
      <p:sp useBgFill="1">
        <p:nvSpPr>
          <p:cNvPr id="17" name="Rectangle 16">
            <a:extLst>
              <a:ext uri="{FF2B5EF4-FFF2-40B4-BE49-F238E27FC236}">
                <a16:creationId xmlns:a16="http://schemas.microsoft.com/office/drawing/2014/main" id="{E8035907-EB9C-4E11-8A9B-D25B0AD8D7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A248EBAD-61BE-4600-A8DB-EDB7DF94AF60}"/>
              </a:ext>
            </a:extLst>
          </p:cNvPr>
          <p:cNvSpPr>
            <a:spLocks noGrp="1"/>
          </p:cNvSpPr>
          <p:nvPr>
            <p:ph type="ctrTitle"/>
          </p:nvPr>
        </p:nvSpPr>
        <p:spPr>
          <a:xfrm>
            <a:off x="643467" y="643467"/>
            <a:ext cx="6516241" cy="5571066"/>
          </a:xfrm>
        </p:spPr>
        <p:txBody>
          <a:bodyPr vert="horz" lIns="91440" tIns="45720" rIns="91440" bIns="45720" rtlCol="0" anchor="ctr">
            <a:normAutofit/>
          </a:bodyPr>
          <a:lstStyle/>
          <a:p>
            <a:pPr algn="r">
              <a:lnSpc>
                <a:spcPct val="80000"/>
              </a:lnSpc>
              <a:spcBef>
                <a:spcPct val="0"/>
              </a:spcBef>
            </a:pPr>
            <a:r>
              <a:rPr lang="en-US" sz="2200">
                <a:blipFill dpi="0" rotWithShape="1">
                  <a:blip r:embed="rId4"/>
                  <a:srcRect/>
                  <a:tile tx="6350" ty="-127000" sx="65000" sy="64000" flip="none" algn="tl"/>
                </a:blipFill>
              </a:rPr>
              <a:t>The player in Green has released the puck and continues skating, unsuspecting and unaware of any impending contact. The player in White delivers a late avoidable body check with no possibility of gaining control of the puck and is done solely for the purpose of punishing or intimidating the opponent. Since the camera angle does not provide a good view of the impact with the boards, a minor penalty for Roughing would be the correct call. However, if the Referee on the ice determines the check caused the player in Green to go dangerously into the boards, the minor plus misconduct penalty for Boarding would be more appropriate. </a:t>
            </a:r>
          </a:p>
        </p:txBody>
      </p:sp>
      <p:sp>
        <p:nvSpPr>
          <p:cNvPr id="19" name="Rectangle 18">
            <a:extLst>
              <a:ext uri="{FF2B5EF4-FFF2-40B4-BE49-F238E27FC236}">
                <a16:creationId xmlns:a16="http://schemas.microsoft.com/office/drawing/2014/main" id="{D9C69FA7-0958-4ED9-A0DF-E87A0C137B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702709" y="3388657"/>
            <a:ext cx="3657600"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21" name="Group 20">
            <a:extLst>
              <a:ext uri="{FF2B5EF4-FFF2-40B4-BE49-F238E27FC236}">
                <a16:creationId xmlns:a16="http://schemas.microsoft.com/office/drawing/2014/main" id="{FDB0A998-A5C6-45CB-ACF3-1CF6399202A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933595" y="1903304"/>
            <a:ext cx="3051394" cy="3051388"/>
            <a:chOff x="7933595" y="1903304"/>
            <a:chExt cx="3051394" cy="3051388"/>
          </a:xfrm>
        </p:grpSpPr>
        <p:sp>
          <p:nvSpPr>
            <p:cNvPr id="22" name="Oval 21">
              <a:extLst>
                <a:ext uri="{FF2B5EF4-FFF2-40B4-BE49-F238E27FC236}">
                  <a16:creationId xmlns:a16="http://schemas.microsoft.com/office/drawing/2014/main" id="{4AB5B6FA-7B4F-437A-9C78-144C7DCD1E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33595" y="1903304"/>
              <a:ext cx="3051394" cy="3051388"/>
            </a:xfrm>
            <a:prstGeom prst="ellipse">
              <a:avLst/>
            </a:prstGeom>
            <a:blipFill dpi="0" rotWithShape="1">
              <a:blip r:embed="rId6">
                <a:duotone>
                  <a:schemeClr val="accent1">
                    <a:shade val="45000"/>
                    <a:satMod val="135000"/>
                  </a:schemeClr>
                  <a:prstClr val="white"/>
                </a:duotone>
                <a:extLst>
                  <a:ext uri="{BEBA8EAE-BF5A-486C-A8C5-ECC9F3942E4B}">
                    <a14:imgProps xmlns:a14="http://schemas.microsoft.com/office/drawing/2010/main">
                      <a14:imgLayer r:embed="rId7">
                        <a14:imgEffect>
                          <a14:saturation sat="400000"/>
                        </a14:imgEffect>
                        <a14:imgEffect>
                          <a14:brightnessContrast bright="-40000" contrast="40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23" name="Oval 22">
              <a:extLst>
                <a:ext uri="{FF2B5EF4-FFF2-40B4-BE49-F238E27FC236}">
                  <a16:creationId xmlns:a16="http://schemas.microsoft.com/office/drawing/2014/main" id="{A4199C21-6AE0-4F6F-AA96-6FFF97BB9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95024" y="2064730"/>
              <a:ext cx="2728540" cy="2728536"/>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25652653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049A7D3-684C-4C59-A4B6-7B308A6AD3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7B1087B-C592-40E7-B532-60B453A2FE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4AE7447-E8F8-4A0F-9E3D-94842BFF88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85981F80-69EE-4E2B-82A8-47FDFD7720A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649215" y="4068923"/>
            <a:ext cx="1080904" cy="1080902"/>
            <a:chOff x="9685338" y="4460675"/>
            <a:chExt cx="1080904" cy="1080902"/>
          </a:xfrm>
        </p:grpSpPr>
        <p:sp>
          <p:nvSpPr>
            <p:cNvPr id="17" name="Oval 16">
              <a:extLst>
                <a:ext uri="{FF2B5EF4-FFF2-40B4-BE49-F238E27FC236}">
                  <a16:creationId xmlns:a16="http://schemas.microsoft.com/office/drawing/2014/main" id="{46CE0473-0B07-47EE-A016-EBD87F2C8C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8" name="Oval 17">
              <a:extLst>
                <a:ext uri="{FF2B5EF4-FFF2-40B4-BE49-F238E27FC236}">
                  <a16:creationId xmlns:a16="http://schemas.microsoft.com/office/drawing/2014/main" id="{EDD0D1E4-DFCA-4DF0-9D37-571A5F529F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useBgFill="1">
        <p:nvSpPr>
          <p:cNvPr id="20" name="Rectangle 19">
            <a:extLst>
              <a:ext uri="{FF2B5EF4-FFF2-40B4-BE49-F238E27FC236}">
                <a16:creationId xmlns:a16="http://schemas.microsoft.com/office/drawing/2014/main" id="{F4664CB4-B2D2-4732-AB2C-939321E99D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D03168EC-D910-4109-8158-A433124BB0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928117"/>
            <a:ext cx="10351008"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52EB50A5-ED88-4DB9-A0A0-1370FEEE6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3" y="1110053"/>
            <a:ext cx="6631431" cy="4580301"/>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218DC7A-8F4D-4DAB-84E7-D10CE84A203A}"/>
              </a:ext>
            </a:extLst>
          </p:cNvPr>
          <p:cNvSpPr>
            <a:spLocks noGrp="1"/>
          </p:cNvSpPr>
          <p:nvPr>
            <p:ph type="ctrTitle"/>
          </p:nvPr>
        </p:nvSpPr>
        <p:spPr>
          <a:xfrm>
            <a:off x="1248156" y="1432223"/>
            <a:ext cx="5965470" cy="3357976"/>
          </a:xfrm>
        </p:spPr>
        <p:txBody>
          <a:bodyPr vert="horz" lIns="91440" tIns="45720" rIns="91440" bIns="45720" rtlCol="0" anchor="ctr">
            <a:normAutofit/>
          </a:bodyPr>
          <a:lstStyle/>
          <a:p>
            <a:pPr>
              <a:lnSpc>
                <a:spcPct val="80000"/>
              </a:lnSpc>
              <a:spcBef>
                <a:spcPct val="0"/>
              </a:spcBef>
            </a:pPr>
            <a:r>
              <a:rPr lang="en-US" sz="8000">
                <a:blipFill dpi="0" rotWithShape="1">
                  <a:blip r:embed="rId4"/>
                  <a:srcRect/>
                  <a:tile tx="6350" ty="-127000" sx="65000" sy="64000" flip="none" algn="tl"/>
                </a:blipFill>
              </a:rPr>
              <a:t>Questions?</a:t>
            </a:r>
          </a:p>
        </p:txBody>
      </p:sp>
      <p:pic>
        <p:nvPicPr>
          <p:cNvPr id="7" name="Graphic 6" descr="Question mark">
            <a:extLst>
              <a:ext uri="{FF2B5EF4-FFF2-40B4-BE49-F238E27FC236}">
                <a16:creationId xmlns:a16="http://schemas.microsoft.com/office/drawing/2014/main" id="{A3DFDF72-D5CC-A32D-005B-95536655877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855117" y="1702032"/>
            <a:ext cx="3416725" cy="3416725"/>
          </a:xfrm>
          <a:prstGeom prst="rect">
            <a:avLst/>
          </a:prstGeom>
        </p:spPr>
      </p:pic>
      <p:sp>
        <p:nvSpPr>
          <p:cNvPr id="26" name="Rectangle 25">
            <a:extLst>
              <a:ext uri="{FF2B5EF4-FFF2-40B4-BE49-F238E27FC236}">
                <a16:creationId xmlns:a16="http://schemas.microsoft.com/office/drawing/2014/main" id="{0AA47C27-8894-42A7-8D01-C902DA9B70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5780565"/>
            <a:ext cx="10351008"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8B4BD81D-EAC7-4C48-A5FD-A1156EC849E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646920" y="5257800"/>
            <a:ext cx="1080904" cy="1080902"/>
            <a:chOff x="9685338" y="4460675"/>
            <a:chExt cx="1080904" cy="1080902"/>
          </a:xfrm>
        </p:grpSpPr>
        <p:sp>
          <p:nvSpPr>
            <p:cNvPr id="29" name="Oval 28">
              <a:extLst>
                <a:ext uri="{FF2B5EF4-FFF2-40B4-BE49-F238E27FC236}">
                  <a16:creationId xmlns:a16="http://schemas.microsoft.com/office/drawing/2014/main" id="{9CAF43F4-8892-4C5D-A8ED-C423F51756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85338" y="4460675"/>
              <a:ext cx="1080904" cy="1080902"/>
            </a:xfrm>
            <a:prstGeom prst="ellipse">
              <a:avLst/>
            </a:prstGeom>
            <a:blipFill dpi="0" rotWithShape="1">
              <a:blip r:embed="rId4">
                <a:duotone>
                  <a:schemeClr val="accent1">
                    <a:shade val="45000"/>
                    <a:satMod val="135000"/>
                  </a:schemeClr>
                  <a:prstClr val="white"/>
                </a:duotone>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30" name="Oval 29">
              <a:extLst>
                <a:ext uri="{FF2B5EF4-FFF2-40B4-BE49-F238E27FC236}">
                  <a16:creationId xmlns:a16="http://schemas.microsoft.com/office/drawing/2014/main" id="{2D028E2F-5F35-49A4-86F5-81814931EB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3505561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224" name="Group 9223">
            <a:extLst>
              <a:ext uri="{FF2B5EF4-FFF2-40B4-BE49-F238E27FC236}">
                <a16:creationId xmlns:a16="http://schemas.microsoft.com/office/drawing/2014/main" id="{132FD491-28F3-42E7-AEBF-A9E3C462C92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9225" name="Oval 9224">
              <a:extLst>
                <a:ext uri="{FF2B5EF4-FFF2-40B4-BE49-F238E27FC236}">
                  <a16:creationId xmlns:a16="http://schemas.microsoft.com/office/drawing/2014/main" id="{AD016B6E-F283-4CFB-9099-05C8DA6AB3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226" name="Oval 9225">
              <a:extLst>
                <a:ext uri="{FF2B5EF4-FFF2-40B4-BE49-F238E27FC236}">
                  <a16:creationId xmlns:a16="http://schemas.microsoft.com/office/drawing/2014/main" id="{72D0360E-345F-4790-B0A0-03ADC36B5E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useBgFill="1">
        <p:nvSpPr>
          <p:cNvPr id="9228" name="Rectangle 9227">
            <a:extLst>
              <a:ext uri="{FF2B5EF4-FFF2-40B4-BE49-F238E27FC236}">
                <a16:creationId xmlns:a16="http://schemas.microsoft.com/office/drawing/2014/main" id="{4FCA88C2-C73C-4062-A097-8FBCE3090B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30" name="Rectangle 9229">
            <a:extLst>
              <a:ext uri="{FF2B5EF4-FFF2-40B4-BE49-F238E27FC236}">
                <a16:creationId xmlns:a16="http://schemas.microsoft.com/office/drawing/2014/main" id="{83981C21-E132-4402-B31B-D725C1CE77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604" y="653241"/>
            <a:ext cx="10908792" cy="80683"/>
          </a:xfrm>
          <a:prstGeom prst="rect">
            <a:avLst/>
          </a:prstGeom>
          <a:blipFill dpi="0" rotWithShape="1">
            <a:blip r:embed="rId4">
              <a:alphaModFix amt="85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32" name="Rectangle 9231">
            <a:extLst>
              <a:ext uri="{FF2B5EF4-FFF2-40B4-BE49-F238E27FC236}">
                <a16:creationId xmlns:a16="http://schemas.microsoft.com/office/drawing/2014/main" id="{6A685C77-4E84-486A-9AE5-F3635BE98E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602" y="822324"/>
            <a:ext cx="5149596" cy="5228279"/>
          </a:xfrm>
          <a:prstGeom prst="rect">
            <a:avLst/>
          </a:prstGeom>
          <a:blipFill dpi="0" rotWithShape="1">
            <a:blip r:embed="rId4">
              <a:alphaModFix amt="85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18" name="Title 1">
            <a:extLst>
              <a:ext uri="{FF2B5EF4-FFF2-40B4-BE49-F238E27FC236}">
                <a16:creationId xmlns:a16="http://schemas.microsoft.com/office/drawing/2014/main" id="{78102D1E-5EBD-48C4-81DE-32D3058034D1}"/>
              </a:ext>
            </a:extLst>
          </p:cNvPr>
          <p:cNvSpPr>
            <a:spLocks noGrp="1" noChangeArrowheads="1"/>
          </p:cNvSpPr>
          <p:nvPr>
            <p:ph type="title"/>
          </p:nvPr>
        </p:nvSpPr>
        <p:spPr>
          <a:xfrm>
            <a:off x="1286934" y="1465790"/>
            <a:ext cx="3860798" cy="3941345"/>
          </a:xfrm>
        </p:spPr>
        <p:txBody>
          <a:bodyPr vert="horz" lIns="91440" tIns="45720" rIns="91440" bIns="45720" rtlCol="0" anchor="ctr">
            <a:normAutofit/>
          </a:bodyPr>
          <a:lstStyle/>
          <a:p>
            <a:pPr>
              <a:spcBef>
                <a:spcPct val="0"/>
              </a:spcBef>
            </a:pPr>
            <a:r>
              <a:rPr lang="en-US" altLang="en-US" sz="6000">
                <a:blipFill>
                  <a:blip r:embed="rId6">
                    <a:extLst>
                      <a:ext uri="{28A0092B-C50C-407E-A947-70E740481C1C}">
                        <a14:useLocalDpi xmlns:a14="http://schemas.microsoft.com/office/drawing/2010/main" val="0"/>
                      </a:ext>
                    </a:extLst>
                  </a:blip>
                  <a:tile tx="6350" ty="-127000" sx="65000" sy="64000" flip="none" algn="tl"/>
                </a:blipFill>
              </a:rPr>
              <a:t>Body Checking</a:t>
            </a:r>
          </a:p>
        </p:txBody>
      </p:sp>
      <p:sp>
        <p:nvSpPr>
          <p:cNvPr id="9219" name="Content Placeholder 2">
            <a:extLst>
              <a:ext uri="{FF2B5EF4-FFF2-40B4-BE49-F238E27FC236}">
                <a16:creationId xmlns:a16="http://schemas.microsoft.com/office/drawing/2014/main" id="{A1C07E35-FDE5-48F0-A5CA-98BDE1E226E0}"/>
              </a:ext>
            </a:extLst>
          </p:cNvPr>
          <p:cNvSpPr>
            <a:spLocks noGrp="1" noChangeArrowheads="1"/>
          </p:cNvSpPr>
          <p:nvPr>
            <p:ph type="body" idx="1"/>
          </p:nvPr>
        </p:nvSpPr>
        <p:spPr>
          <a:xfrm>
            <a:off x="6417733" y="1359090"/>
            <a:ext cx="5132665" cy="4048046"/>
          </a:xfrm>
        </p:spPr>
        <p:txBody>
          <a:bodyPr vert="horz" lIns="91440" tIns="45720" rIns="91440" bIns="45720" rtlCol="0" anchor="ctr">
            <a:normAutofit/>
          </a:bodyPr>
          <a:lstStyle/>
          <a:p>
            <a:pPr indent="-182880">
              <a:buClr>
                <a:schemeClr val="accent1">
                  <a:lumMod val="75000"/>
                </a:schemeClr>
              </a:buClr>
              <a:buSzPct val="85000"/>
              <a:buFont typeface="Wingdings" pitchFamily="2" charset="2"/>
              <a:buChar char="§"/>
            </a:pPr>
            <a:r>
              <a:rPr lang="en-US" altLang="en-US" sz="1400" b="0">
                <a:solidFill>
                  <a:schemeClr val="tx1"/>
                </a:solidFill>
              </a:rPr>
              <a:t>A body check represents intentional physical contact, </a:t>
            </a:r>
            <a:br>
              <a:rPr lang="en-US" altLang="en-US" sz="1400" b="0">
                <a:solidFill>
                  <a:schemeClr val="tx1"/>
                </a:solidFill>
              </a:rPr>
            </a:br>
            <a:r>
              <a:rPr lang="en-US" altLang="en-US" sz="1400" b="0">
                <a:solidFill>
                  <a:schemeClr val="tx1"/>
                </a:solidFill>
              </a:rPr>
              <a:t>from the front, diagonally from the front or straight </a:t>
            </a:r>
            <a:br>
              <a:rPr lang="en-US" altLang="en-US" sz="1400" b="0">
                <a:solidFill>
                  <a:schemeClr val="tx1"/>
                </a:solidFill>
              </a:rPr>
            </a:br>
            <a:r>
              <a:rPr lang="en-US" altLang="en-US" sz="1400" b="0">
                <a:solidFill>
                  <a:schemeClr val="tx1"/>
                </a:solidFill>
              </a:rPr>
              <a:t>from the side, by a skater to an opponent who is in </a:t>
            </a:r>
            <a:br>
              <a:rPr lang="en-US" altLang="en-US" sz="1400" b="0">
                <a:solidFill>
                  <a:schemeClr val="tx1"/>
                </a:solidFill>
              </a:rPr>
            </a:br>
            <a:r>
              <a:rPr lang="en-US" altLang="en-US" sz="1400" b="0">
                <a:solidFill>
                  <a:schemeClr val="tx1"/>
                </a:solidFill>
              </a:rPr>
              <a:t>control of the puck.   The opposing player’s objective is </a:t>
            </a:r>
            <a:br>
              <a:rPr lang="en-US" altLang="en-US" sz="1400" b="0">
                <a:solidFill>
                  <a:schemeClr val="tx1"/>
                </a:solidFill>
              </a:rPr>
            </a:br>
            <a:r>
              <a:rPr lang="en-US" altLang="en-US" sz="1400" b="0">
                <a:solidFill>
                  <a:schemeClr val="tx1"/>
                </a:solidFill>
              </a:rPr>
              <a:t>to </a:t>
            </a:r>
            <a:r>
              <a:rPr lang="en-US" altLang="en-US" sz="1400" b="1">
                <a:solidFill>
                  <a:schemeClr val="tx1"/>
                </a:solidFill>
              </a:rPr>
              <a:t>gain possession of the puck </a:t>
            </a:r>
            <a:r>
              <a:rPr lang="en-US" altLang="en-US" sz="1400" b="0">
                <a:solidFill>
                  <a:schemeClr val="tx1"/>
                </a:solidFill>
              </a:rPr>
              <a:t>with a legal body check </a:t>
            </a:r>
            <a:br>
              <a:rPr lang="en-US" altLang="en-US" sz="1400" b="0">
                <a:solidFill>
                  <a:schemeClr val="tx1"/>
                </a:solidFill>
              </a:rPr>
            </a:br>
            <a:r>
              <a:rPr lang="en-US" altLang="en-US" sz="1400" b="0">
                <a:solidFill>
                  <a:schemeClr val="tx1"/>
                </a:solidFill>
              </a:rPr>
              <a:t>and NOT to punish or intimidate an opponent.   </a:t>
            </a:r>
          </a:p>
          <a:p>
            <a:pPr indent="-182880">
              <a:buClr>
                <a:schemeClr val="accent1">
                  <a:lumMod val="75000"/>
                </a:schemeClr>
              </a:buClr>
              <a:buSzPct val="85000"/>
              <a:buFont typeface="Wingdings" pitchFamily="2" charset="2"/>
              <a:buChar char="§"/>
            </a:pPr>
            <a:r>
              <a:rPr lang="en-US" altLang="en-US" sz="1400" b="0">
                <a:solidFill>
                  <a:schemeClr val="tx1"/>
                </a:solidFill>
              </a:rPr>
              <a:t>Legitimate body checking must be done only with the</a:t>
            </a:r>
            <a:br>
              <a:rPr lang="en-US" altLang="en-US" sz="1400" b="0">
                <a:solidFill>
                  <a:schemeClr val="tx1"/>
                </a:solidFill>
              </a:rPr>
            </a:br>
            <a:r>
              <a:rPr lang="en-US" altLang="en-US" sz="1400" b="0">
                <a:solidFill>
                  <a:schemeClr val="tx1"/>
                </a:solidFill>
              </a:rPr>
              <a:t>trunk of the body (hips and shoulders) and must be </a:t>
            </a:r>
            <a:br>
              <a:rPr lang="en-US" altLang="en-US" sz="1400" b="0">
                <a:solidFill>
                  <a:schemeClr val="tx1"/>
                </a:solidFill>
              </a:rPr>
            </a:br>
            <a:r>
              <a:rPr lang="en-US" altLang="en-US" sz="1400" b="0">
                <a:solidFill>
                  <a:schemeClr val="tx1"/>
                </a:solidFill>
              </a:rPr>
              <a:t>above the opponent’s knees and at or below the </a:t>
            </a:r>
            <a:br>
              <a:rPr lang="en-US" altLang="en-US" sz="1400" b="0">
                <a:solidFill>
                  <a:schemeClr val="tx1"/>
                </a:solidFill>
              </a:rPr>
            </a:br>
            <a:r>
              <a:rPr lang="en-US" altLang="en-US" sz="1400" b="0">
                <a:solidFill>
                  <a:schemeClr val="tx1"/>
                </a:solidFill>
              </a:rPr>
              <a:t>opponent’s shoulders.  The use of the hands, forearm, </a:t>
            </a:r>
            <a:br>
              <a:rPr lang="en-US" altLang="en-US" sz="1400" b="0">
                <a:solidFill>
                  <a:schemeClr val="tx1"/>
                </a:solidFill>
              </a:rPr>
            </a:br>
            <a:r>
              <a:rPr lang="en-US" altLang="en-US" sz="1400" b="0">
                <a:solidFill>
                  <a:schemeClr val="tx1"/>
                </a:solidFill>
              </a:rPr>
              <a:t>stick or elbow in delivering a body check is unacceptable and </a:t>
            </a:r>
            <a:br>
              <a:rPr lang="en-US" altLang="en-US" sz="1400" b="0">
                <a:solidFill>
                  <a:schemeClr val="tx1"/>
                </a:solidFill>
              </a:rPr>
            </a:br>
            <a:r>
              <a:rPr lang="en-US" altLang="en-US" sz="1400" b="0">
                <a:solidFill>
                  <a:schemeClr val="tx1"/>
                </a:solidFill>
              </a:rPr>
              <a:t>not within the guidelines of a legal body check.</a:t>
            </a:r>
            <a:r>
              <a:rPr lang="en-US" altLang="en-US" sz="1400">
                <a:solidFill>
                  <a:schemeClr val="tx1"/>
                </a:solidFill>
              </a:rPr>
              <a:t>  </a:t>
            </a:r>
          </a:p>
        </p:txBody>
      </p:sp>
      <p:sp>
        <p:nvSpPr>
          <p:cNvPr id="9234" name="Rectangle 9233">
            <a:extLst>
              <a:ext uri="{FF2B5EF4-FFF2-40B4-BE49-F238E27FC236}">
                <a16:creationId xmlns:a16="http://schemas.microsoft.com/office/drawing/2014/main" id="{E55C1C3E-5158-47F3-8FD9-14B22C3E6E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604" y="6121662"/>
            <a:ext cx="10908792" cy="80683"/>
          </a:xfrm>
          <a:prstGeom prst="rect">
            <a:avLst/>
          </a:prstGeom>
          <a:blipFill dpi="0" rotWithShape="1">
            <a:blip r:embed="rId4">
              <a:alphaModFix amt="85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0" name="Group 10247">
            <a:extLst>
              <a:ext uri="{FF2B5EF4-FFF2-40B4-BE49-F238E27FC236}">
                <a16:creationId xmlns:a16="http://schemas.microsoft.com/office/drawing/2014/main" id="{132FD491-28F3-42E7-AEBF-A9E3C462C92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10249" name="Oval 10248">
              <a:extLst>
                <a:ext uri="{FF2B5EF4-FFF2-40B4-BE49-F238E27FC236}">
                  <a16:creationId xmlns:a16="http://schemas.microsoft.com/office/drawing/2014/main" id="{AD016B6E-F283-4CFB-9099-05C8DA6AB3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250" name="Oval 10249">
              <a:extLst>
                <a:ext uri="{FF2B5EF4-FFF2-40B4-BE49-F238E27FC236}">
                  <a16:creationId xmlns:a16="http://schemas.microsoft.com/office/drawing/2014/main" id="{72D0360E-345F-4790-B0A0-03ADC36B5E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useBgFill="1">
        <p:nvSpPr>
          <p:cNvPr id="10261" name="Rectangle 10251">
            <a:extLst>
              <a:ext uri="{FF2B5EF4-FFF2-40B4-BE49-F238E27FC236}">
                <a16:creationId xmlns:a16="http://schemas.microsoft.com/office/drawing/2014/main" id="{4FCA88C2-C73C-4062-A097-8FBCE3090B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62" name="Rectangle 10253">
            <a:extLst>
              <a:ext uri="{FF2B5EF4-FFF2-40B4-BE49-F238E27FC236}">
                <a16:creationId xmlns:a16="http://schemas.microsoft.com/office/drawing/2014/main" id="{83981C21-E132-4402-B31B-D725C1CE77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604" y="653241"/>
            <a:ext cx="10908792" cy="80683"/>
          </a:xfrm>
          <a:prstGeom prst="rect">
            <a:avLst/>
          </a:prstGeom>
          <a:blipFill dpi="0" rotWithShape="1">
            <a:blip r:embed="rId4">
              <a:alphaModFix amt="85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63" name="Rectangle 10255">
            <a:extLst>
              <a:ext uri="{FF2B5EF4-FFF2-40B4-BE49-F238E27FC236}">
                <a16:creationId xmlns:a16="http://schemas.microsoft.com/office/drawing/2014/main" id="{6A685C77-4E84-486A-9AE5-F3635BE98E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1" y="822324"/>
            <a:ext cx="5149596" cy="5228279"/>
          </a:xfrm>
          <a:prstGeom prst="rect">
            <a:avLst/>
          </a:prstGeom>
          <a:blipFill dpi="0" rotWithShape="1">
            <a:blip r:embed="rId4">
              <a:alphaModFix amt="85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42" name="Title 1">
            <a:extLst>
              <a:ext uri="{FF2B5EF4-FFF2-40B4-BE49-F238E27FC236}">
                <a16:creationId xmlns:a16="http://schemas.microsoft.com/office/drawing/2014/main" id="{78B3BB58-80AC-46A7-BB21-95DC4D25B6B5}"/>
              </a:ext>
            </a:extLst>
          </p:cNvPr>
          <p:cNvSpPr>
            <a:spLocks noGrp="1" noChangeArrowheads="1"/>
          </p:cNvSpPr>
          <p:nvPr>
            <p:ph type="title"/>
          </p:nvPr>
        </p:nvSpPr>
        <p:spPr>
          <a:xfrm>
            <a:off x="7044268" y="1465790"/>
            <a:ext cx="3860798" cy="3941345"/>
          </a:xfrm>
        </p:spPr>
        <p:txBody>
          <a:bodyPr vert="horz" lIns="91440" tIns="45720" rIns="91440" bIns="45720" rtlCol="0" anchor="ctr">
            <a:normAutofit/>
          </a:bodyPr>
          <a:lstStyle/>
          <a:p>
            <a:pPr>
              <a:spcBef>
                <a:spcPct val="0"/>
              </a:spcBef>
            </a:pPr>
            <a:r>
              <a:rPr lang="en-US" altLang="en-US" sz="6000">
                <a:blipFill>
                  <a:blip r:embed="rId6">
                    <a:extLst>
                      <a:ext uri="{28A0092B-C50C-407E-A947-70E740481C1C}">
                        <a14:useLocalDpi xmlns:a14="http://schemas.microsoft.com/office/drawing/2010/main" val="0"/>
                      </a:ext>
                    </a:extLst>
                  </a:blip>
                  <a:tile tx="6350" ty="-127000" sx="65000" sy="64000" flip="none" algn="tl"/>
                </a:blipFill>
              </a:rPr>
              <a:t>Body Checking</a:t>
            </a:r>
          </a:p>
        </p:txBody>
      </p:sp>
      <p:sp>
        <p:nvSpPr>
          <p:cNvPr id="10243" name="Content Placeholder 2">
            <a:extLst>
              <a:ext uri="{FF2B5EF4-FFF2-40B4-BE49-F238E27FC236}">
                <a16:creationId xmlns:a16="http://schemas.microsoft.com/office/drawing/2014/main" id="{37262DB1-0CC7-4821-A533-DB16B7AB842B}"/>
              </a:ext>
            </a:extLst>
          </p:cNvPr>
          <p:cNvSpPr>
            <a:spLocks noGrp="1" noChangeArrowheads="1"/>
          </p:cNvSpPr>
          <p:nvPr>
            <p:ph type="body" idx="1"/>
          </p:nvPr>
        </p:nvSpPr>
        <p:spPr>
          <a:xfrm>
            <a:off x="641602" y="1359090"/>
            <a:ext cx="5132665" cy="4048046"/>
          </a:xfrm>
        </p:spPr>
        <p:txBody>
          <a:bodyPr vert="horz" lIns="91440" tIns="45720" rIns="91440" bIns="45720" rtlCol="0" anchor="ctr">
            <a:normAutofit lnSpcReduction="10000"/>
          </a:bodyPr>
          <a:lstStyle/>
          <a:p>
            <a:pPr lvl="1" indent="-182880">
              <a:spcAft>
                <a:spcPts val="600"/>
              </a:spcAft>
              <a:buSzPct val="85000"/>
              <a:buFont typeface="Wingdings" pitchFamily="2" charset="2"/>
              <a:buChar char="§"/>
            </a:pPr>
            <a:r>
              <a:rPr lang="en-US" altLang="en-US" sz="1400"/>
              <a:t>Vulnerable or Defenseless</a:t>
            </a:r>
          </a:p>
          <a:p>
            <a:pPr lvl="2" indent="-182880">
              <a:spcAft>
                <a:spcPts val="600"/>
              </a:spcAft>
              <a:buSzPct val="85000"/>
              <a:buFont typeface="Wingdings" pitchFamily="2" charset="2"/>
              <a:buChar char="§"/>
            </a:pPr>
            <a:r>
              <a:rPr lang="en-US" altLang="en-US" sz="1400"/>
              <a:t>A skater is considered to be in a vulnerable or defenseless position when he/she is unaware,  unprepared, or unsuspecting </a:t>
            </a:r>
            <a:br>
              <a:rPr lang="en-US" altLang="en-US" sz="1400"/>
            </a:br>
            <a:r>
              <a:rPr lang="en-US" altLang="en-US" sz="1400"/>
              <a:t>of an impending hit</a:t>
            </a:r>
          </a:p>
          <a:p>
            <a:pPr lvl="1" indent="-182880">
              <a:spcAft>
                <a:spcPts val="600"/>
              </a:spcAft>
              <a:buSzPct val="85000"/>
              <a:buFont typeface="Wingdings" pitchFamily="2" charset="2"/>
              <a:buChar char="§"/>
            </a:pPr>
            <a:r>
              <a:rPr lang="en-US" altLang="en-US" sz="1400"/>
              <a:t>Late or avoidable check</a:t>
            </a:r>
          </a:p>
          <a:p>
            <a:pPr lvl="2" indent="-182880">
              <a:spcAft>
                <a:spcPts val="600"/>
              </a:spcAft>
              <a:buSzPct val="85000"/>
              <a:buFont typeface="Wingdings" pitchFamily="2" charset="2"/>
              <a:buChar char="§"/>
            </a:pPr>
            <a:r>
              <a:rPr lang="en-US" altLang="en-US" sz="1400"/>
              <a:t> Any avoidable check delivered to a player who is no longer in </a:t>
            </a:r>
            <a:br>
              <a:rPr lang="en-US" altLang="en-US" sz="1400"/>
            </a:br>
            <a:r>
              <a:rPr lang="en-US" altLang="en-US" sz="1400"/>
              <a:t>control of the puck.  An avoidable check is when the player </a:t>
            </a:r>
            <a:br>
              <a:rPr lang="en-US" altLang="en-US" sz="1400"/>
            </a:br>
            <a:r>
              <a:rPr lang="en-US" altLang="en-US" sz="1400"/>
              <a:t>delivering the check has an opportunity to avoid contact or </a:t>
            </a:r>
            <a:br>
              <a:rPr lang="en-US" altLang="en-US" sz="1400"/>
            </a:br>
            <a:r>
              <a:rPr lang="en-US" altLang="en-US" sz="1400"/>
              <a:t>minimize contact, once it is realized the opponent no longer has </a:t>
            </a:r>
            <a:br>
              <a:rPr lang="en-US" altLang="en-US" sz="1400"/>
            </a:br>
            <a:r>
              <a:rPr lang="en-US" altLang="en-US" sz="1400"/>
              <a:t>control of the puck.  The concept of “finishing the check” is an </a:t>
            </a:r>
            <a:br>
              <a:rPr lang="en-US" altLang="en-US" sz="1400"/>
            </a:br>
            <a:r>
              <a:rPr lang="en-US" altLang="en-US" sz="1400" b="1"/>
              <a:t>unacceptable action</a:t>
            </a:r>
            <a:r>
              <a:rPr lang="en-US" altLang="en-US" sz="1400"/>
              <a:t> as it is one that is meant to intimidate or </a:t>
            </a:r>
            <a:br>
              <a:rPr lang="en-US" altLang="en-US" sz="1400"/>
            </a:br>
            <a:r>
              <a:rPr lang="en-US" altLang="en-US" sz="1400"/>
              <a:t>punish the opponent with no intent to gain possession of the puck.  </a:t>
            </a:r>
          </a:p>
        </p:txBody>
      </p:sp>
      <p:sp>
        <p:nvSpPr>
          <p:cNvPr id="10264" name="Rectangle 10257">
            <a:extLst>
              <a:ext uri="{FF2B5EF4-FFF2-40B4-BE49-F238E27FC236}">
                <a16:creationId xmlns:a16="http://schemas.microsoft.com/office/drawing/2014/main" id="{E55C1C3E-5158-47F3-8FD9-14B22C3E6E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604" y="6121662"/>
            <a:ext cx="10908792" cy="80683"/>
          </a:xfrm>
          <a:prstGeom prst="rect">
            <a:avLst/>
          </a:prstGeom>
          <a:blipFill dpi="0" rotWithShape="1">
            <a:blip r:embed="rId4">
              <a:alphaModFix amt="85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132FD491-28F3-42E7-AEBF-A9E3C462C92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9" name="Oval 8">
              <a:extLst>
                <a:ext uri="{FF2B5EF4-FFF2-40B4-BE49-F238E27FC236}">
                  <a16:creationId xmlns:a16="http://schemas.microsoft.com/office/drawing/2014/main" id="{AD016B6E-F283-4CFB-9099-05C8DA6AB3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a:extLst>
                <a:ext uri="{FF2B5EF4-FFF2-40B4-BE49-F238E27FC236}">
                  <a16:creationId xmlns:a16="http://schemas.microsoft.com/office/drawing/2014/main" id="{72D0360E-345F-4790-B0A0-03ADC36B5E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useBgFill="1">
        <p:nvSpPr>
          <p:cNvPr id="12" name="Rectangle 11">
            <a:extLst>
              <a:ext uri="{FF2B5EF4-FFF2-40B4-BE49-F238E27FC236}">
                <a16:creationId xmlns:a16="http://schemas.microsoft.com/office/drawing/2014/main" id="{4FCA88C2-C73C-4062-A097-8FBCE3090B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3981C21-E132-4402-B31B-D725C1CE77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604" y="653241"/>
            <a:ext cx="10908792" cy="80683"/>
          </a:xfrm>
          <a:prstGeom prst="rect">
            <a:avLst/>
          </a:prstGeom>
          <a:blipFill dpi="0" rotWithShape="1">
            <a:blip r:embed="rId4">
              <a:alphaModFix amt="85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6A685C77-4E84-486A-9AE5-F3635BE98E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602" y="822324"/>
            <a:ext cx="5149596" cy="5228279"/>
          </a:xfrm>
          <a:prstGeom prst="rect">
            <a:avLst/>
          </a:prstGeom>
          <a:blipFill dpi="0" rotWithShape="1">
            <a:blip r:embed="rId4">
              <a:alphaModFix amt="85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44A21AB-2192-456D-B964-13221EF50A3D}"/>
              </a:ext>
            </a:extLst>
          </p:cNvPr>
          <p:cNvSpPr>
            <a:spLocks noGrp="1"/>
          </p:cNvSpPr>
          <p:nvPr>
            <p:ph type="title"/>
          </p:nvPr>
        </p:nvSpPr>
        <p:spPr>
          <a:xfrm>
            <a:off x="1286934" y="1465790"/>
            <a:ext cx="3860798" cy="3941345"/>
          </a:xfrm>
        </p:spPr>
        <p:txBody>
          <a:bodyPr vert="horz" lIns="91440" tIns="45720" rIns="91440" bIns="45720" rtlCol="0" anchor="ctr">
            <a:normAutofit/>
          </a:bodyPr>
          <a:lstStyle/>
          <a:p>
            <a:pPr>
              <a:spcBef>
                <a:spcPct val="0"/>
              </a:spcBef>
            </a:pPr>
            <a:r>
              <a:rPr lang="en-US" sz="6000">
                <a:blipFill>
                  <a:blip r:embed="rId6">
                    <a:extLst>
                      <a:ext uri="{28A0092B-C50C-407E-A947-70E740481C1C}">
                        <a14:useLocalDpi xmlns:a14="http://schemas.microsoft.com/office/drawing/2010/main" val="0"/>
                      </a:ext>
                    </a:extLst>
                  </a:blip>
                  <a:tile tx="6350" ty="-127000" sx="65000" sy="64000" flip="none" algn="tl"/>
                </a:blipFill>
              </a:rPr>
              <a:t>Body Checking</a:t>
            </a:r>
          </a:p>
        </p:txBody>
      </p:sp>
      <p:sp>
        <p:nvSpPr>
          <p:cNvPr id="3" name="Text Placeholder 2">
            <a:extLst>
              <a:ext uri="{FF2B5EF4-FFF2-40B4-BE49-F238E27FC236}">
                <a16:creationId xmlns:a16="http://schemas.microsoft.com/office/drawing/2014/main" id="{C46CC291-FF6E-428F-9B02-FC0B9A744CF0}"/>
              </a:ext>
            </a:extLst>
          </p:cNvPr>
          <p:cNvSpPr>
            <a:spLocks noGrp="1"/>
          </p:cNvSpPr>
          <p:nvPr>
            <p:ph type="body" idx="1"/>
          </p:nvPr>
        </p:nvSpPr>
        <p:spPr>
          <a:xfrm>
            <a:off x="6417733" y="1359090"/>
            <a:ext cx="5132665" cy="4048046"/>
          </a:xfrm>
        </p:spPr>
        <p:txBody>
          <a:bodyPr vert="horz" lIns="91440" tIns="45720" rIns="91440" bIns="45720" rtlCol="0" anchor="ctr">
            <a:normAutofit/>
          </a:bodyPr>
          <a:lstStyle/>
          <a:p>
            <a:pPr indent="-182880">
              <a:buClr>
                <a:schemeClr val="accent1">
                  <a:lumMod val="75000"/>
                </a:schemeClr>
              </a:buClr>
              <a:buSzPct val="85000"/>
              <a:buFont typeface="Wingdings" pitchFamily="2" charset="2"/>
              <a:buChar char="§"/>
            </a:pPr>
            <a:r>
              <a:rPr lang="en-US" sz="1700">
                <a:solidFill>
                  <a:schemeClr val="tx1"/>
                </a:solidFill>
              </a:rPr>
              <a:t>The Primary focus of the check shall be to </a:t>
            </a:r>
            <a:r>
              <a:rPr lang="en-US" sz="1700" b="1">
                <a:solidFill>
                  <a:schemeClr val="tx1"/>
                </a:solidFill>
              </a:rPr>
              <a:t>gain possession of the puck. </a:t>
            </a:r>
            <a:r>
              <a:rPr lang="en-US" sz="1700">
                <a:solidFill>
                  <a:schemeClr val="tx1"/>
                </a:solidFill>
              </a:rPr>
              <a:t>Officials should strictly penalize any illegal actions such as boarding, charging, cross checking and late body check to a player who is </a:t>
            </a:r>
            <a:r>
              <a:rPr lang="en-US" sz="1700" b="1">
                <a:solidFill>
                  <a:schemeClr val="tx1"/>
                </a:solidFill>
              </a:rPr>
              <a:t>no longer in control of the puck.</a:t>
            </a:r>
          </a:p>
          <a:p>
            <a:pPr indent="-182880">
              <a:buClr>
                <a:schemeClr val="accent1">
                  <a:lumMod val="75000"/>
                </a:schemeClr>
              </a:buClr>
              <a:buSzPct val="85000"/>
              <a:buFont typeface="Wingdings" pitchFamily="2" charset="2"/>
              <a:buChar char="§"/>
            </a:pPr>
            <a:r>
              <a:rPr lang="en-US" sz="1700">
                <a:solidFill>
                  <a:schemeClr val="tx1"/>
                </a:solidFill>
              </a:rPr>
              <a:t>The responsibility is on the player delivering the check to avoid forceful contact to a vulnerable or defenseless player who is </a:t>
            </a:r>
            <a:r>
              <a:rPr lang="en-US" sz="1700" b="1">
                <a:solidFill>
                  <a:schemeClr val="tx1"/>
                </a:solidFill>
              </a:rPr>
              <a:t>no longer in control of the puck</a:t>
            </a:r>
          </a:p>
          <a:p>
            <a:pPr indent="-182880">
              <a:buClr>
                <a:schemeClr val="accent1">
                  <a:lumMod val="75000"/>
                </a:schemeClr>
              </a:buClr>
              <a:buSzPct val="85000"/>
              <a:buFont typeface="Wingdings" pitchFamily="2" charset="2"/>
              <a:buChar char="§"/>
            </a:pPr>
            <a:r>
              <a:rPr lang="en-US" sz="1700">
                <a:solidFill>
                  <a:schemeClr val="tx1"/>
                </a:solidFill>
              </a:rPr>
              <a:t>Proper body checking technique starts with </a:t>
            </a:r>
            <a:r>
              <a:rPr lang="en-US" sz="1700" b="1">
                <a:solidFill>
                  <a:schemeClr val="tx1"/>
                </a:solidFill>
              </a:rPr>
              <a:t>Stick On Puck</a:t>
            </a:r>
            <a:r>
              <a:rPr lang="en-US" sz="1700">
                <a:solidFill>
                  <a:schemeClr val="tx1"/>
                </a:solidFill>
              </a:rPr>
              <a:t>, therefore the </a:t>
            </a:r>
            <a:r>
              <a:rPr lang="en-US" sz="1700" b="1">
                <a:solidFill>
                  <a:schemeClr val="tx1"/>
                </a:solidFill>
              </a:rPr>
              <a:t>stick blade </a:t>
            </a:r>
            <a:r>
              <a:rPr lang="en-US" sz="1700">
                <a:solidFill>
                  <a:schemeClr val="tx1"/>
                </a:solidFill>
              </a:rPr>
              <a:t>of the player delivering the check must be </a:t>
            </a:r>
            <a:r>
              <a:rPr lang="en-US" sz="1700" b="1">
                <a:solidFill>
                  <a:schemeClr val="tx1"/>
                </a:solidFill>
              </a:rPr>
              <a:t>below the knees</a:t>
            </a:r>
          </a:p>
        </p:txBody>
      </p:sp>
      <p:sp>
        <p:nvSpPr>
          <p:cNvPr id="18" name="Rectangle 17">
            <a:extLst>
              <a:ext uri="{FF2B5EF4-FFF2-40B4-BE49-F238E27FC236}">
                <a16:creationId xmlns:a16="http://schemas.microsoft.com/office/drawing/2014/main" id="{E55C1C3E-5158-47F3-8FD9-14B22C3E6E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604" y="6121662"/>
            <a:ext cx="10908792" cy="80683"/>
          </a:xfrm>
          <a:prstGeom prst="rect">
            <a:avLst/>
          </a:prstGeom>
          <a:blipFill dpi="0" rotWithShape="1">
            <a:blip r:embed="rId4">
              <a:alphaModFix amt="85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98560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3CE08-92DE-476A-BB91-26806768B8B5}"/>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DD6DED3D-E70D-43A1-A5C4-A5E51B751348}"/>
              </a:ext>
            </a:extLst>
          </p:cNvPr>
          <p:cNvSpPr>
            <a:spLocks noGrp="1"/>
          </p:cNvSpPr>
          <p:nvPr>
            <p:ph type="subTitle" idx="1"/>
          </p:nvPr>
        </p:nvSpPr>
        <p:spPr/>
        <p:txBody>
          <a:bodyPr/>
          <a:lstStyle/>
          <a:p>
            <a:endParaRPr lang="en-US"/>
          </a:p>
        </p:txBody>
      </p:sp>
      <p:pic>
        <p:nvPicPr>
          <p:cNvPr id="4" name="Player Safety 2">
            <a:hlinkClick r:id="" action="ppaction://media"/>
            <a:extLst>
              <a:ext uri="{FF2B5EF4-FFF2-40B4-BE49-F238E27FC236}">
                <a16:creationId xmlns:a16="http://schemas.microsoft.com/office/drawing/2014/main" id="{42FA1AD6-FBF6-4C7B-99A0-AE3A3E68BAB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386273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3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3D0CE2-91FF-49B3-A5D8-181E900D75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58AEBD96-C315-4F53-9D9E-0E20E993E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78916AAA-66F6-4DFA-88ED-7E27CF6B8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3" name="Group 12">
            <a:extLst>
              <a:ext uri="{FF2B5EF4-FFF2-40B4-BE49-F238E27FC236}">
                <a16:creationId xmlns:a16="http://schemas.microsoft.com/office/drawing/2014/main" id="{A137D43F-BAD6-47F1-AA65-AEEA38A2FF3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649215" y="4068923"/>
            <a:ext cx="1080904" cy="1080902"/>
            <a:chOff x="9685338" y="4460675"/>
            <a:chExt cx="1080904" cy="1080902"/>
          </a:xfrm>
        </p:grpSpPr>
        <p:sp>
          <p:nvSpPr>
            <p:cNvPr id="14" name="Oval 13">
              <a:extLst>
                <a:ext uri="{FF2B5EF4-FFF2-40B4-BE49-F238E27FC236}">
                  <a16:creationId xmlns:a16="http://schemas.microsoft.com/office/drawing/2014/main" id="{D512C9B2-6B22-4211-A940-FCD7C2CD0B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5" name="Oval 14">
              <a:extLst>
                <a:ext uri="{FF2B5EF4-FFF2-40B4-BE49-F238E27FC236}">
                  <a16:creationId xmlns:a16="http://schemas.microsoft.com/office/drawing/2014/main" id="{85F7DB84-CDE7-46F8-90DD-9D048A7D52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793429" y="4568765"/>
              <a:ext cx="864723" cy="864722"/>
            </a:xfrm>
            <a:prstGeom prst="ellipse">
              <a:avLst/>
            </a:prstGeom>
            <a:noFill/>
            <a:ln w="25400" cap="flat" cmpd="sng" algn="ctr">
              <a:solidFill>
                <a:sysClr val="window" lastClr="FFFFFF"/>
              </a:solidFill>
              <a:prstDash val="solid"/>
            </a:ln>
            <a:effectLst/>
          </p:spPr>
        </p:sp>
      </p:grpSp>
      <p:sp useBgFill="1">
        <p:nvSpPr>
          <p:cNvPr id="17" name="Rectangle 16">
            <a:extLst>
              <a:ext uri="{FF2B5EF4-FFF2-40B4-BE49-F238E27FC236}">
                <a16:creationId xmlns:a16="http://schemas.microsoft.com/office/drawing/2014/main" id="{E8035907-EB9C-4E11-8A9B-D25B0AD8D7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F5A87769-2ED4-43AC-B484-46A9E9622AA9}"/>
              </a:ext>
            </a:extLst>
          </p:cNvPr>
          <p:cNvSpPr>
            <a:spLocks noGrp="1"/>
          </p:cNvSpPr>
          <p:nvPr>
            <p:ph type="ctrTitle"/>
          </p:nvPr>
        </p:nvSpPr>
        <p:spPr>
          <a:xfrm>
            <a:off x="643467" y="643467"/>
            <a:ext cx="6516241" cy="5571066"/>
          </a:xfrm>
        </p:spPr>
        <p:txBody>
          <a:bodyPr vert="horz" lIns="91440" tIns="45720" rIns="91440" bIns="45720" rtlCol="0" anchor="ctr">
            <a:normAutofit/>
          </a:bodyPr>
          <a:lstStyle/>
          <a:p>
            <a:pPr algn="r">
              <a:lnSpc>
                <a:spcPct val="80000"/>
              </a:lnSpc>
              <a:spcBef>
                <a:spcPct val="0"/>
              </a:spcBef>
            </a:pPr>
            <a:r>
              <a:rPr lang="en-US" sz="5500">
                <a:blipFill dpi="0" rotWithShape="1">
                  <a:blip r:embed="rId4"/>
                  <a:srcRect/>
                  <a:tile tx="6350" ty="-127000" sx="65000" sy="64000" flip="none" algn="tl"/>
                </a:blipFill>
              </a:rPr>
              <a:t>The defending player in Blue intentionally left her feet and as a result causes the opponent in White to trip and fall. A minor penalty for Tripping must be called. </a:t>
            </a:r>
          </a:p>
        </p:txBody>
      </p:sp>
      <p:sp>
        <p:nvSpPr>
          <p:cNvPr id="19" name="Rectangle 18">
            <a:extLst>
              <a:ext uri="{FF2B5EF4-FFF2-40B4-BE49-F238E27FC236}">
                <a16:creationId xmlns:a16="http://schemas.microsoft.com/office/drawing/2014/main" id="{D9C69FA7-0958-4ED9-A0DF-E87A0C137B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702709" y="3388657"/>
            <a:ext cx="3657600"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21" name="Group 20">
            <a:extLst>
              <a:ext uri="{FF2B5EF4-FFF2-40B4-BE49-F238E27FC236}">
                <a16:creationId xmlns:a16="http://schemas.microsoft.com/office/drawing/2014/main" id="{FDB0A998-A5C6-45CB-ACF3-1CF6399202A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933595" y="1903304"/>
            <a:ext cx="3051394" cy="3051388"/>
            <a:chOff x="7933595" y="1903304"/>
            <a:chExt cx="3051394" cy="3051388"/>
          </a:xfrm>
        </p:grpSpPr>
        <p:sp>
          <p:nvSpPr>
            <p:cNvPr id="22" name="Oval 21">
              <a:extLst>
                <a:ext uri="{FF2B5EF4-FFF2-40B4-BE49-F238E27FC236}">
                  <a16:creationId xmlns:a16="http://schemas.microsoft.com/office/drawing/2014/main" id="{4AB5B6FA-7B4F-437A-9C78-144C7DCD1E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33595" y="1903304"/>
              <a:ext cx="3051394" cy="3051388"/>
            </a:xfrm>
            <a:prstGeom prst="ellipse">
              <a:avLst/>
            </a:prstGeom>
            <a:blipFill dpi="0" rotWithShape="1">
              <a:blip r:embed="rId6">
                <a:duotone>
                  <a:schemeClr val="accent1">
                    <a:shade val="45000"/>
                    <a:satMod val="135000"/>
                  </a:schemeClr>
                  <a:prstClr val="white"/>
                </a:duotone>
                <a:extLst>
                  <a:ext uri="{BEBA8EAE-BF5A-486C-A8C5-ECC9F3942E4B}">
                    <a14:imgProps xmlns:a14="http://schemas.microsoft.com/office/drawing/2010/main">
                      <a14:imgLayer r:embed="rId7">
                        <a14:imgEffect>
                          <a14:saturation sat="400000"/>
                        </a14:imgEffect>
                        <a14:imgEffect>
                          <a14:brightnessContrast bright="-40000" contrast="40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23" name="Oval 22">
              <a:extLst>
                <a:ext uri="{FF2B5EF4-FFF2-40B4-BE49-F238E27FC236}">
                  <a16:creationId xmlns:a16="http://schemas.microsoft.com/office/drawing/2014/main" id="{A4199C21-6AE0-4F6F-AA96-6FFF97BB9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95024" y="2064730"/>
              <a:ext cx="2728540" cy="2728536"/>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20898127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BF23C-DB1D-4544-ADA0-2ACD166B1301}"/>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ECD87F24-5CCE-476C-A2BB-3899926B832F}"/>
              </a:ext>
            </a:extLst>
          </p:cNvPr>
          <p:cNvSpPr>
            <a:spLocks noGrp="1"/>
          </p:cNvSpPr>
          <p:nvPr>
            <p:ph type="subTitle" idx="1"/>
          </p:nvPr>
        </p:nvSpPr>
        <p:spPr/>
        <p:txBody>
          <a:bodyPr/>
          <a:lstStyle/>
          <a:p>
            <a:endParaRPr lang="en-US"/>
          </a:p>
        </p:txBody>
      </p:sp>
      <p:pic>
        <p:nvPicPr>
          <p:cNvPr id="4" name="Player Safety 4">
            <a:hlinkClick r:id="" action="ppaction://media"/>
            <a:extLst>
              <a:ext uri="{FF2B5EF4-FFF2-40B4-BE49-F238E27FC236}">
                <a16:creationId xmlns:a16="http://schemas.microsoft.com/office/drawing/2014/main" id="{DD122635-E51E-465F-9AC7-480035ED701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114545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46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A3D0CE2-91FF-49B3-A5D8-181E900D75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a:extLst>
              <a:ext uri="{FF2B5EF4-FFF2-40B4-BE49-F238E27FC236}">
                <a16:creationId xmlns:a16="http://schemas.microsoft.com/office/drawing/2014/main" id="{58AEBD96-C315-4F53-9D9E-0E20E993E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a16="http://schemas.microsoft.com/office/drawing/2014/main" id="{78916AAA-66F6-4DFA-88ED-7E27CF6B8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4" name="Group 13">
            <a:extLst>
              <a:ext uri="{FF2B5EF4-FFF2-40B4-BE49-F238E27FC236}">
                <a16:creationId xmlns:a16="http://schemas.microsoft.com/office/drawing/2014/main" id="{A137D43F-BAD6-47F1-AA65-AEEA38A2FF3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649215" y="4068923"/>
            <a:ext cx="1080904" cy="1080902"/>
            <a:chOff x="9685338" y="4460675"/>
            <a:chExt cx="1080904" cy="1080902"/>
          </a:xfrm>
        </p:grpSpPr>
        <p:sp>
          <p:nvSpPr>
            <p:cNvPr id="15" name="Oval 14">
              <a:extLst>
                <a:ext uri="{FF2B5EF4-FFF2-40B4-BE49-F238E27FC236}">
                  <a16:creationId xmlns:a16="http://schemas.microsoft.com/office/drawing/2014/main" id="{D512C9B2-6B22-4211-A940-FCD7C2CD0B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6" name="Oval 15">
              <a:extLst>
                <a:ext uri="{FF2B5EF4-FFF2-40B4-BE49-F238E27FC236}">
                  <a16:creationId xmlns:a16="http://schemas.microsoft.com/office/drawing/2014/main" id="{85F7DB84-CDE7-46F8-90DD-9D048A7D52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793429" y="4568765"/>
              <a:ext cx="864723" cy="864722"/>
            </a:xfrm>
            <a:prstGeom prst="ellipse">
              <a:avLst/>
            </a:prstGeom>
            <a:noFill/>
            <a:ln w="25400" cap="flat" cmpd="sng" algn="ctr">
              <a:solidFill>
                <a:sysClr val="window" lastClr="FFFFFF"/>
              </a:solidFill>
              <a:prstDash val="solid"/>
            </a:ln>
            <a:effectLst/>
          </p:spPr>
        </p:sp>
      </p:grpSp>
      <p:sp useBgFill="1">
        <p:nvSpPr>
          <p:cNvPr id="18" name="Rectangle 17">
            <a:extLst>
              <a:ext uri="{FF2B5EF4-FFF2-40B4-BE49-F238E27FC236}">
                <a16:creationId xmlns:a16="http://schemas.microsoft.com/office/drawing/2014/main" id="{C3D25154-9EF7-4C33-9AAC-7B3BE089F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1ABF5B3F-C19C-40E6-96F8-714C6D3D980B}"/>
              </a:ext>
            </a:extLst>
          </p:cNvPr>
          <p:cNvSpPr>
            <a:spLocks noGrp="1"/>
          </p:cNvSpPr>
          <p:nvPr>
            <p:ph type="ctrTitle"/>
          </p:nvPr>
        </p:nvSpPr>
        <p:spPr>
          <a:xfrm>
            <a:off x="1051560" y="643468"/>
            <a:ext cx="9966960" cy="3592432"/>
          </a:xfrm>
        </p:spPr>
        <p:txBody>
          <a:bodyPr vert="horz" lIns="91440" tIns="45720" rIns="91440" bIns="45720" rtlCol="0" anchor="ctr">
            <a:normAutofit/>
          </a:bodyPr>
          <a:lstStyle/>
          <a:p>
            <a:pPr>
              <a:lnSpc>
                <a:spcPct val="80000"/>
              </a:lnSpc>
              <a:spcBef>
                <a:spcPct val="0"/>
              </a:spcBef>
            </a:pPr>
            <a:r>
              <a:rPr lang="en-US" sz="3100">
                <a:blipFill dpi="0" rotWithShape="1">
                  <a:blip r:embed="rId4"/>
                  <a:srcRect/>
                  <a:tile tx="6350" ty="-127000" sx="65000" sy="64000" flip="none" algn="tl"/>
                </a:blipFill>
              </a:rPr>
              <a:t>The player in Blue had clearly passed the puck and no longer was considered to be in control of the puck. Even though the player in Blue was prepared for the check, the player in White could have avoided the check and instead chose to finish the check with no possibility of gaining possession of the puck. A Minor penalty for Roughing is the correct call. </a:t>
            </a:r>
          </a:p>
        </p:txBody>
      </p:sp>
      <p:sp>
        <p:nvSpPr>
          <p:cNvPr id="20" name="Rectangle 19">
            <a:extLst>
              <a:ext uri="{FF2B5EF4-FFF2-40B4-BE49-F238E27FC236}">
                <a16:creationId xmlns:a16="http://schemas.microsoft.com/office/drawing/2014/main" id="{1604E8C0-C927-4C06-A96A-BF3323BA7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572000"/>
            <a:ext cx="12192000" cy="2295831"/>
          </a:xfrm>
          <a:prstGeom prst="rect">
            <a:avLst/>
          </a:prstGeom>
          <a:blipFill dpi="0" rotWithShape="1">
            <a:blip r:embed="rId2">
              <a:alphaModFix amt="85000"/>
              <a:lum bright="70000" contrast="-70000"/>
              <a:extLs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B8CB43A9-CC49-49A5-869E-48CA3995B0AC}"/>
              </a:ext>
            </a:extLst>
          </p:cNvPr>
          <p:cNvSpPr>
            <a:spLocks noGrp="1"/>
          </p:cNvSpPr>
          <p:nvPr>
            <p:ph type="subTitle" idx="1"/>
          </p:nvPr>
        </p:nvSpPr>
        <p:spPr>
          <a:xfrm>
            <a:off x="1069848" y="4913336"/>
            <a:ext cx="7891272" cy="1069848"/>
          </a:xfrm>
        </p:spPr>
        <p:txBody>
          <a:bodyPr vert="horz" lIns="91440" tIns="45720" rIns="91440" bIns="45720" rtlCol="0">
            <a:normAutofit/>
          </a:bodyPr>
          <a:lstStyle/>
          <a:p>
            <a:pPr marL="0" indent="0">
              <a:spcBef>
                <a:spcPts val="1200"/>
              </a:spcBef>
              <a:buClr>
                <a:schemeClr val="accent1">
                  <a:lumMod val="75000"/>
                </a:schemeClr>
              </a:buClr>
              <a:buSzPct val="85000"/>
            </a:pPr>
            <a:r>
              <a:rPr lang="en-US" sz="2200">
                <a:solidFill>
                  <a:srgbClr val="000000"/>
                </a:solidFill>
              </a:rPr>
              <a:t>Rule 640b – Late or avoidable check</a:t>
            </a:r>
          </a:p>
        </p:txBody>
      </p:sp>
      <p:grpSp>
        <p:nvGrpSpPr>
          <p:cNvPr id="22" name="Group 21">
            <a:extLst>
              <a:ext uri="{FF2B5EF4-FFF2-40B4-BE49-F238E27FC236}">
                <a16:creationId xmlns:a16="http://schemas.microsoft.com/office/drawing/2014/main" id="{9DCECFD5-4C30-4892-9FF0-540E17955A5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245590" y="5111496"/>
            <a:ext cx="1080904" cy="1080902"/>
            <a:chOff x="10245590" y="5111496"/>
            <a:chExt cx="1080904" cy="1080902"/>
          </a:xfrm>
        </p:grpSpPr>
        <p:sp>
          <p:nvSpPr>
            <p:cNvPr id="23" name="Oval 22">
              <a:extLst>
                <a:ext uri="{FF2B5EF4-FFF2-40B4-BE49-F238E27FC236}">
                  <a16:creationId xmlns:a16="http://schemas.microsoft.com/office/drawing/2014/main" id="{95C67F70-EAFE-425C-8422-591620A96D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5590" y="5111496"/>
              <a:ext cx="1080904" cy="1080902"/>
            </a:xfrm>
            <a:prstGeom prst="ellipse">
              <a:avLst/>
            </a:prstGeom>
            <a:blipFill dpi="0" rotWithShape="1">
              <a:blip r:embed="rId4">
                <a:duotone>
                  <a:schemeClr val="accent1">
                    <a:shade val="45000"/>
                    <a:satMod val="135000"/>
                  </a:schemeClr>
                  <a:prstClr val="white"/>
                </a:duotone>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24" name="Oval 23">
              <a:extLst>
                <a:ext uri="{FF2B5EF4-FFF2-40B4-BE49-F238E27FC236}">
                  <a16:creationId xmlns:a16="http://schemas.microsoft.com/office/drawing/2014/main" id="{D47FA16B-C217-4D91-84EA-5B0846BDDA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53681" y="5219586"/>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193468301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Wood Type</Template>
  <TotalTime>198</TotalTime>
  <Words>1063</Words>
  <Application>Microsoft Office PowerPoint</Application>
  <PresentationFormat>Widescreen</PresentationFormat>
  <Paragraphs>28</Paragraphs>
  <Slides>22</Slides>
  <Notes>1</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Rockwell</vt:lpstr>
      <vt:lpstr>Rockwell Condensed</vt:lpstr>
      <vt:lpstr>Rockwell Extra Bold</vt:lpstr>
      <vt:lpstr>Wingdings</vt:lpstr>
      <vt:lpstr>Wood Type</vt:lpstr>
      <vt:lpstr>Player Safety</vt:lpstr>
      <vt:lpstr>USA Hockey Declaration of Player Safety, Fair Play and Respect</vt:lpstr>
      <vt:lpstr>Body Checking</vt:lpstr>
      <vt:lpstr>Body Checking</vt:lpstr>
      <vt:lpstr>Body Checking</vt:lpstr>
      <vt:lpstr>PowerPoint Presentation</vt:lpstr>
      <vt:lpstr>The defending player in Blue intentionally left her feet and as a result causes the opponent in White to trip and fall. A minor penalty for Tripping must be called. </vt:lpstr>
      <vt:lpstr>PowerPoint Presentation</vt:lpstr>
      <vt:lpstr>The player in Blue had clearly passed the puck and no longer was considered to be in control of the puck. Even though the player in Blue was prepared for the check, the player in White could have avoided the check and instead chose to finish the check with no possibility of gaining possession of the puck. A Minor penalty for Roughing is the correct call. </vt:lpstr>
      <vt:lpstr>PowerPoint Presentation</vt:lpstr>
      <vt:lpstr>In this example, the player in White skates in an unnatural position to initiate contact (could also be considered a late avoidable hit as player in Black no longer had control of the puck) to the opponent with the knee. The most obvious call would be major plus game misconduct penalty. (reckless endangerment)</vt:lpstr>
      <vt:lpstr>PowerPoint Presentation</vt:lpstr>
      <vt:lpstr>This clip is from a Girls’ game where body checking is prohibited. Although the player in White does not take a good angle to be able to safely pick up the puck, the onus is on the player in Black to not deliver a body check to the opponent. Instead, the player in Black uses her arms to deliver a forceful check from behind and causes the opponent go dangerously into the boards. A Major plus game misconduct penalty for Checking from Behind is the minimum call. </vt:lpstr>
      <vt:lpstr>PowerPoint Presentation</vt:lpstr>
      <vt:lpstr>The player in Black is physically engaged with a player in White with the puck in his feet. The player in Black is considered to be vulnerable and defenseless when a 2nd player in White comes in to deliver a check to the player in Black. Even though the player in White traveled considerable distances, he did not continue his stride or accelerate through the check, so a minor penalty for Roughing is the correct call. </vt:lpstr>
      <vt:lpstr>PowerPoint Presentation</vt:lpstr>
      <vt:lpstr>The player in White is physically engaged with a player in Blue along the end boards with both players making an effort to play the puck. A second player in Blue enters into the area and makes no effort to play the puck, instead delivers a body check to the player in White who is considered vulnerable and defenseless. A minor penalty for Roughing is the correct call.</vt:lpstr>
      <vt:lpstr>PowerPoint Presentation</vt:lpstr>
      <vt:lpstr>The player in Blue anticipated the player in Yellow would gain control of the puck and was planning to deliver a hip check. However, the player in Yellow never did gain control of the puck and is considered “vulnerable and defenseless” when the player in Blue made shoulder to shoulder contact. Even though the player in Blue did not intentionally “blow up” the player in Yellow, he is still responsible for avoiding the unnecessary contact. A minor penalty for Roughing would be the appropriate call.</vt:lpstr>
      <vt:lpstr>PowerPoint Presentation</vt:lpstr>
      <vt:lpstr>The player in Green has released the puck and continues skating, unsuspecting and unaware of any impending contact. The player in White delivers a late avoidable body check with no possibility of gaining control of the puck and is done solely for the purpose of punishing or intimidating the opponent. Since the camera angle does not provide a good view of the impact with the boards, a minor penalty for Roughing would be the correct call. However, if the Referee on the ice determines the check caused the player in Green to go dangerously into the boards, the minor plus misconduct penalty for Boarding would be more appropriate. </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Player Safety</dc:title>
  <dc:creator>Mark Verplaetse</dc:creator>
  <cp:lastModifiedBy>Chris Rousseau</cp:lastModifiedBy>
  <cp:revision>21</cp:revision>
  <dcterms:created xsi:type="dcterms:W3CDTF">2021-06-27T01:32:46Z</dcterms:created>
  <dcterms:modified xsi:type="dcterms:W3CDTF">2022-06-08T20:57:54Z</dcterms:modified>
</cp:coreProperties>
</file>